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2" r:id="rId3"/>
    <p:sldId id="313" r:id="rId4"/>
    <p:sldId id="317" r:id="rId5"/>
    <p:sldId id="315" r:id="rId6"/>
    <p:sldId id="316" r:id="rId7"/>
    <p:sldId id="303" r:id="rId8"/>
    <p:sldId id="314" r:id="rId9"/>
    <p:sldId id="304" r:id="rId10"/>
    <p:sldId id="305" r:id="rId11"/>
    <p:sldId id="308" r:id="rId12"/>
    <p:sldId id="309" r:id="rId13"/>
    <p:sldId id="318" r:id="rId14"/>
    <p:sldId id="310" r:id="rId15"/>
    <p:sldId id="277" r:id="rId16"/>
  </p:sldIdLst>
  <p:sldSz cx="9144000" cy="6858000" type="screen4x3"/>
  <p:notesSz cx="6858000" cy="93138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9900"/>
    <a:srgbClr val="025198"/>
    <a:srgbClr val="422C16"/>
    <a:srgbClr val="0C788E"/>
    <a:srgbClr val="000099"/>
    <a:srgbClr val="1C1C1C"/>
    <a:srgbClr val="80808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52" autoAdjust="0"/>
  </p:normalViewPr>
  <p:slideViewPr>
    <p:cSldViewPr>
      <p:cViewPr>
        <p:scale>
          <a:sx n="69" d="100"/>
          <a:sy n="69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10" cy="465571"/>
          </a:xfrm>
          <a:prstGeom prst="rect">
            <a:avLst/>
          </a:prstGeom>
        </p:spPr>
        <p:txBody>
          <a:bodyPr vert="horz" lIns="76872" tIns="38436" rIns="76872" bIns="3843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60" y="1"/>
            <a:ext cx="2972210" cy="465571"/>
          </a:xfrm>
          <a:prstGeom prst="rect">
            <a:avLst/>
          </a:prstGeom>
        </p:spPr>
        <p:txBody>
          <a:bodyPr vert="horz" lIns="76872" tIns="38436" rIns="76872" bIns="38436" rtlCol="0"/>
          <a:lstStyle>
            <a:lvl1pPr algn="r">
              <a:defRPr sz="1100"/>
            </a:lvl1pPr>
          </a:lstStyle>
          <a:p>
            <a:fld id="{A805A47D-5E05-4555-9104-A5CAC03A2AF8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7074"/>
            <a:ext cx="2972210" cy="465571"/>
          </a:xfrm>
          <a:prstGeom prst="rect">
            <a:avLst/>
          </a:prstGeom>
        </p:spPr>
        <p:txBody>
          <a:bodyPr vert="horz" lIns="76872" tIns="38436" rIns="76872" bIns="3843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60" y="8847074"/>
            <a:ext cx="2972210" cy="465571"/>
          </a:xfrm>
          <a:prstGeom prst="rect">
            <a:avLst/>
          </a:prstGeom>
        </p:spPr>
        <p:txBody>
          <a:bodyPr vert="horz" lIns="76872" tIns="38436" rIns="76872" bIns="38436" rtlCol="0" anchor="b"/>
          <a:lstStyle>
            <a:lvl1pPr algn="r">
              <a:defRPr sz="1100"/>
            </a:lvl1pPr>
          </a:lstStyle>
          <a:p>
            <a:fld id="{13CF6349-01D7-4F0E-B262-18C3CA91F5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799" cy="465693"/>
          </a:xfrm>
          <a:prstGeom prst="rect">
            <a:avLst/>
          </a:prstGeom>
        </p:spPr>
        <p:txBody>
          <a:bodyPr vert="horz" lIns="92392" tIns="46196" rIns="92392" bIns="4619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799" cy="465693"/>
          </a:xfrm>
          <a:prstGeom prst="rect">
            <a:avLst/>
          </a:prstGeom>
        </p:spPr>
        <p:txBody>
          <a:bodyPr vert="horz" lIns="92392" tIns="46196" rIns="92392" bIns="46196" rtlCol="0"/>
          <a:lstStyle>
            <a:lvl1pPr algn="r">
              <a:defRPr sz="1100"/>
            </a:lvl1pPr>
          </a:lstStyle>
          <a:p>
            <a:fld id="{D4FB615F-9B27-4FC1-A356-CCB9A06577A3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6913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2" tIns="46196" rIns="92392" bIns="461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2392" tIns="46196" rIns="92392" bIns="461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6555"/>
            <a:ext cx="2971799" cy="465693"/>
          </a:xfrm>
          <a:prstGeom prst="rect">
            <a:avLst/>
          </a:prstGeom>
        </p:spPr>
        <p:txBody>
          <a:bodyPr vert="horz" lIns="92392" tIns="46196" rIns="92392" bIns="4619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46555"/>
            <a:ext cx="2971799" cy="465693"/>
          </a:xfrm>
          <a:prstGeom prst="rect">
            <a:avLst/>
          </a:prstGeom>
        </p:spPr>
        <p:txBody>
          <a:bodyPr vert="horz" lIns="92392" tIns="46196" rIns="92392" bIns="46196" rtlCol="0" anchor="b"/>
          <a:lstStyle>
            <a:lvl1pPr algn="r">
              <a:defRPr sz="1100"/>
            </a:lvl1pPr>
          </a:lstStyle>
          <a:p>
            <a:fld id="{F2411877-0C9D-48AB-A038-6952FD31F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00B4-091A-4FAE-8493-BD1BBF75C5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B33EF-9338-43A0-89F0-7FE0B30694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76A-7E5E-4E67-8E9A-897F92621E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53F93-2639-403B-B447-F538DBD5EC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23F12-4F1A-4C10-B9BF-2F975523305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53985-F0D5-4586-96FA-4DA26EF209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88D66-07BA-423D-822B-AD994C909B1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19F3A-B452-4140-821C-018F3DBA9BB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E763-0C05-4E31-B535-62D51546AB0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994BF-85EB-4198-B8EC-33ED11D6E03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8E65-9BD1-48D5-AC58-47D32CA46AC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0879D-B1F9-4331-AE3D-65E2EFEFF90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1BD1-2B7B-448E-BA28-B8F19135D68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BB46-7E34-4BFA-A2E2-60F9843A5E4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EF2A29-6A37-4A70-872E-F2F153F9972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AutoShape 120" descr="data:image/jpeg;base64,/9j/4AAQSkZJRgABAQAAAQABAAD/2wCEAAkGBhQSERUUExQWFBUWFhoZGBgYGBsbGBcdHRoZHBceGhgcGyYeGBojGhgXIC8gIycpLC0tGB4xNTAqNSYrLCkBCQoKDgwOGg8PGiklHyQqLDQsLSwsLCwtLSosKS0uLS8sLCwsLSwsLC8sLSksLSwpLCwsNCovKSwsLCwsLCwsLP/AABEIANQA7QMBIgACEQEDEQH/xAAcAAACAgMBAQAAAAAAAAAAAAAABgUHAwQIAQL/xABDEAACAQMCBAQDBQYEBQIHAAABAgMABBESIQUGMUEHEyJRYXGBFDJCkaEjUmJywdEVM4KxJJKisuFD8BYXU5OzwtL/xAAaAQADAQEBAQAAAAAAAAAAAAAAAwQCBQEG/8QANBEAAQMCBAMGBgIBBQAAAAAAAQACEQMhBBIxQVFhcQUTIpGh8IGxwdHh8SMyQgYUM1Jy/9oADAMBAAIRAxEAPwC8aKKKEIooooQiiiihCKKKKEIoqJ5g5qtrJNdzKsQPTPVv5VG7fSlPnDxWFsYEtYftUk+vSNegKUIDBsjYjfIOMYOaS6sxtt1oMJVhZrwmuek8T+LcQkkhikjtXToiodTHWqBdRDYOpgOw33pj5n5rmvODFCfLuWnggzG2Ed20s6hwcYHq1YJAwN+tLdiIMEe7a+fNMFIkZhorizWO4uFRS7EKqgkk7AAdST7VTnhJ4gypIeH3zHWn3Gc5OOuNX4hjcHfKnOcDe5J4gylWAIIwQdwR3yKYKhc0ka+nL4JZbBul6z8R+HyyCOO7iZ22A1dfqdqzWvPVlJObdbmMzBiujODkdQM9SPYVzpyvZqeJ3EZGF1sgxgFVa5jjbTt6T5bMuR2JrJ4kWEj8WvDbqcW+g+k4KBEQAjfJIxnbJwCexNIFR5dEiI+3PmmmmModzPoumrzi0MOPNlSPPTWwXPyya2I5gwBBBB6EHY/KuZLjnn/FIrK1uow80dygMuB64jswJ6gnbONjjO3Sp3xIUWvCuHlHkWeZvO1K5XSGiXUqKpCqg/ZqABtp+Jr3vamaCPf132CO7blzSugc17XPX/xHxKws47tLqSVFkSKSOchwXaJZDpOAyqpbR1O469qt3lDnuG9tPtBIiwoaQMdlzqBOr21I4/01tlcES63y+m1+iy6kW2TRRSzY+JPDppRFHdxM5OAM4yfYE7E/I0yg05r2u0KWQQvaKKK2vEUUUUIRRRRQhFFFFCEUUUUIRRRRQhFeE18TTBFLMQFAJJPQAdSaqvivjouv/hLSa5hR8SShSFx30YB3/mx+uaU+oGWWg0lO/MPPlnZMqTzASOQAigs+5wDpXJA+Jqs/ErxO4jaTo0BiFq5PlMFLeZpxq1FgBnJxhfYjOQQF7xR5ZUAcUtC2lpyJfva4pMggnJOCGyNsAegYG9S95dxcU5ef7iS2n7QAYGCMmQAD3BbHwZO+akNTNle424ae7X+gTsgEjdLPM/ipHxK1KXVqBcKv7KaMjAOVO4YagPTjZu5qyOS+GW3FrKNnGh0LligUMwlZjKpYqSoMgkX0kHSBvg0q8u8pW3FYkV0MF0ULAGPyw6qqAsrJ+HUdmdWz0H3TTnyFyNPwuRtTILbDs7NKGxkL0/ZpgZQElsbZ9zkY1roIadTM3HP1ATRmYNRpI26ewqr4/cpZcfnaNwYzITlPVguAw2HUrLpOBv6ac/Evjf26ezSMTJBGTJJIpEZjdl9OWY+hkOdQO4ye9avMF9Z/aHe0jYamJLeiIMSd8eXGsxUn3kB+FYrTnCWIKFtrIqn3Q0ByO59RctnO+c5rBa4wJAtHGee3uFoNaBeTdQfGORplltprZiGkjEokJmkZzk6cL5RfZQM5GDnpjrdnJ3Ebya3ZbiPy5EQKspRkV2IbJET4fC+jc4yScAYpYtPGRwAJLVT7lJSPyVk/rT3y7zPBeJqiO4+8jbOvzGenxGRVDKbT/kdPfPok1HCD4fVUvwvw0vre8NxoklYuWdfLiVZCW1Y1GbCgsAdQG2PpU5ZclXsXE5blojP50yuQVRYx6tjrExOFVm20nO21Mni9zBdWsEJtX8svIQzAAtsuQBqBAzufpVY33iffyQGGSYEHYlVVXI9i64wPkAT3Nb/2gdck+n2QK8aNHr918808u2VtxJpLSYaELM0YViqvpbCxuAQcNjIOAM9diBHc2tcXptl/z44ECjQ0fmEHTkCEEMMBQBkEnHWoZrk++PltXnmN3zj49P1phwpBzNd5349DvxXgqNy5SE2c68Qe4tIbO3hmOJpJ5naJ40BZnKgmQAKFVtySANI3NQXNccltYW0S6hHJqy24WbyzqBGeqebNNjI3AU1dHhnwSzuuG20r28LyKDGxKA5aNimSOhJCg5PvU/zxyRDxK28lxgrvGw2KHGNjg7EbdD8qmFBzYm8HTjt6bLbqrTMTJ34XlUpzPy1FHwXzsAOtwkceAo9IQBzkDLF31uck9F9qdvDbnuX/AAyRpnBaC3MivITj0tIg1EbkHQvxJ1Ut3nhVxB1jt5XuJoIjlEHkqvTH+YZjjbABKsQNgO1RPM0QQjhkbBTs10VVtEaRKWSKPVgyAAs5b8bsN+tJktAHW99IvrB59d5TC0Ok2vAAkG88uVla3hv4qR8TUo6eVOpwVByrZBIKn5K23w+VPoNcocu3/wDhXFGWQkLG5ViVOcKwdCVG++lQR7M1WV4ccd4g8zupeWGRxJ5MhBFvE75UmVm1ajHqKxgNkaTt0p/fZDGoOh5fXeeWt1OKWfTUa+/d1c1FRPLvM8F7F5lu4dckEdGUjqGXqDUtVTXBwkJJEIooorS8RRRRQhFFFFCEV8l6x3N0salnYIo6sxwB8yaqDnaTiEd+14Fea1hKgRx6lwh0tqR+jvlfVjt6ehJE9WtkMD372mOqYxmZPHitDI/CboQ51eXuB1KgguP+XNVN4b85cLSHTfriRFCISjOgUZyU0g6GYnJ2yTk53wLs5a5ot+IQCWBwynZlP3lPdWHY7/rVdc1eDdsZjJEI11HVoJkUDP8AK2MfABf60mqWx3h0+EjbQ/uU2jmnK0wffBR/DePniP2iztI1SzmDRQIyDbTFI8smCRvrMX3j1Ybg5ra5G8HpIXDyaoRkayzDzpAGDaVEbFYUJUZOpmOOoBqBUi1LaZNIA8sFAUXSDnSig50lt9ySx3O9Y7fnS4ibMDsn8zEg/NM4/Ol0w3eb7ff3ErpV6LcOwVKj2tMamZnl+iVenB+Xbe11eTGFLfebdnb+Z2JZvqarzxm5sKaLSM4yoklPwz6F/Qsf9NOfJPNYvrfWQFkQ6ZFHQHsR30kbj6jtVH+Il2ZeJXJPQSlfpGAn+6/71XUIDIC5FJ/enPM81B/a3O5J+XSsfmknG/x/t86z8P4dLcSLHCpZmzjGN8dcZ2wO5PSrR5Y8Ko4l1XJEjkbKpIVP9QwWb49Pn1qMlWtAJvoqvnhaPBJO4z8vhUhy/wAzy2k6TIclTuP3l/Ep+BH64ParD5g8MkeJjAzBwCVVsEMR2zgEZ6d6qIAgEHYjb4/CtEiZanYltLP/ABf15q6PF+5E/DLaWHLCSaMpgZJDxyYwB36DFKHLvhaWAe7YrnfylPq/1t2+Q/OpjlnnSGPhMcb+uWOR9CDqBuQS3RR6yM9cdqWuL8y3VxkF/LT9xCQPqerfXb4V06ZLmrlEQYTpr4fZbAQxkdgNcn16v+dadz4kQDZI5JPoFH6kn9Kr8WoG5P8AQV4LtchIwXYnAVBkk9gPc/LNbyhCe+C+JDWxm0W66ZZBJpL40HQiN0XfOgH5k+9Z4fFqa6njiVoLSJXEk0zOP8tDl1XX1LDb0gnfbAyaru44fO8bscJpViE7kjOx9tx/4py5S8K/siLe3zLJMceREMNGhI1KzHo5ABIA9O3U9p6lemxjnzpqtik4uDYuVa0/M8eldAOplDYYFSuQCAwO4bB3XqO9KPMvDFumEjDS4GNSBdWkghgGIJXIJGVwcVhMmT1yep33+ZrLHcFf7V8TX7Vq1nXsNuS+io4FlIAi5SLz5ywLi+S6IGmTAljBwZHUAIq9/wBp6VJ/DhjXzzXz2tvaLYWEglmn9VzPFuGZ8ZSMj6IMdFAA3O1ghVfp6WpM4xyasU5uoYssQwkjUhWYN954WxhJcZ2xg5OMHrbg+0Jhta9rHY8jw/AmymxGFgfx2vf8dLqB5KDWUb3FvPpuIozJLExOl9JOqF4tHpYKCQxYHIOBjJq++UuZ1vYdYRo3XSHRvwsyK+M99mHxHcVWXKEtobtpZoZbdZZW8lJQEMkjhskjW0jFUOkNsq69gM1CcL8Yp4bh4rOyT7LGzs0ah2lKg+t3kJJ1HbJIPYZrsYeqS4umeItb5D3Gy5tVrA0Aa+n3XQlFRnL/AB6O7hWaInSwB3GCMgMP0YH61J102uDhIUhEWKKKKK9XiK8Ne0t+IPEJorCY2wzOV0xgEA5OxIz1IGT9KXUeGNLivQJMJA8dLa9uCkUAJhRPNKrq1SMDvsBg6BggE5JbYEgVo8heNkCWxgvk0MgbDIhKyZJLZUfdYsSfb5dKl+RvEazt7H/i7v1ekCNizuoEUauCuC2TIJCc9c570szjh3FL/NtbldTxqZXUlS7lv/RDrq9KlssfwnINRZoEwb8NQTsSbEbXv9KQyTlB+3pdafLPMTw3Mt3AgjFxO0iRHp5QV1yQD+J3GP4oj1xTrzPxw21qquxaaQeo53JO7/LckfAfKoXgfBQtzK8jh44GYtJjAIQkIAOgUBc6RsAuB2qBvbp7+6Z+g305O0aDuT29z8TUz9YJsLn6eibh6zW5sREtHhaP+7pnyn0CjiWkbJyzHoAOnwAqXteUpn3ICD+I7/kM/rXxJx5IBotQCejTMN2/lHZfn+Xet+zs7t1RjLL5koLRxqQoCjGXkJGETcY9JJyMClPrV3WpAAc9fLb4pJ7PFd/fY1xc47CwHL9Jr8NeESWt2curJJGVIGRuCGU/HbV+dYb2ziBv7o2kcxjnCBSFBwFRpmXIOZC8r47kqo9q2uA21zCVeZo3ZDkac5I+J0gHbPQD61tcjX5lF4sgwy3spwcfdbS0ZONs47/w03D1KrmEVokHbcJ/+3pUCBRHhPoVE8n8PuonQXsBKHy/KfzAxheNGVdaD7jOpIZhsTsetP8ARivkPuR7U0mVoCFD828TkgtzJG8aBd2Z1LtjsI49Sh3JIGCw+tVLzjwWQSPdDy5Y2YrJLCCI/MDENqQkmNtXUZIJOQd8C2uMcn2105e4QynGFyzAIP4ApAUk7k9enYYqDuOCPZ8Ku4mk81RG6wqUUaVOViHpHrYkqxJGdVaEQslVNwqGSTWqOF0aQcjOSRn2+FSljwOWWZIjOiaiAWIAC/U439h32qag5eebiN+LRI1iSSNG3CqrhMSYUDsdWcCpHifMsfC1aOIQzMsqx3COT50mqPWWUdBGA2nfIyT8y3vaoOVui8DKeWXarYk8Io9SL5ksnUvI5AAA6KiDqx9ySAB8aabHliKzUC0hTzDsZHJ2GNySNz7YXHXtUzZXSyxpIn3XRWX5MAR+hpM8S+NNCYEKPJC4m1qkhjZmCqI/Wu+AX1Y7474pZc55gle2aLBaPGuU7iNnlCpIjHURHnIJPqwh3Iyc4ya3uBC4uLSxhYGPyYnWRmB1DQ/lR4U/iKocZG25+BzeFt9NLY5nJZkkZAzHJZQqkZPcgsRn4Y7VOcs8aS6jeSP7qzSRhsghwhxqUj8JpLmS0s2OqYH3DtxooF+CtHI4gMcuTkxlwJV2A6nOr39WDvWiOJPgE29xv0wmQfqDTbxLgKs8csaqkscinUABqXI8xWx1BUnr3+dSNxESpC4DYOCex7GufV7PpVCXEKtmLc0Qkmyu/MUOAVB6Z67fI7b1IwzhhpatWfhbWsO49KDAJOcn6e5or557XUXaEDmumC2oLFRXP/LGmG2vLaHaDzUnSJQGKyLoaQADBcDB/LsKrTlriwPE5p1QiJvNlYbZRQTLHk9ARIsYHuSB3ro7lb1wOrDUNRGD0I0jrVOeJ1/LZX5hitwQ+h4CWlkyehPlsxV3D9Mg4223r6+jNSg1wE5mxrEcfqeK+eeQ2sQ8mxnr70TbyJEeDlILuVo0lykKuQfMfUWZ9KMyxKAVUAnJLH3xVqo4IBByDuCOhrlqy5Tvr6cvLLI1x1AAMsiHqpfBCwqD2J1DstdE8lGb7IonQowLBQww2gH0Erk6dui9gBV9B18szz2meOh+CRWYYzERpb8aqeoooqtSrw1SnjNZ30l9E0JASKLVGuR6iciUkMNGNJCkMRkHG+TV1mojjvNlrZrm4nji+Bb1H5KNz9BSKwBAkgdUxhg6LlRbhPtUj8QjkLNliqqEOsnOWTK+kjPQr1B3q8/D3leCOFrqPOqISBItGgRyFBrJJd2d8EJqLbeoYFKHNfO3D72dY7a1DhFkl81gVUNHG7rpj7qSPUDjVnfNXRwjga29oIFJb0nUx+87tlnY/EsSf0pDQXPmNBptyIG2h1T5DaZg6mOfO/kqm53uxBClpHsX9chHt2/Mj/p+NQTWEpAtoULOQrTY7Z3RCegAG/xJ+FbNqDd8QZ36BskewXAA/wCbAqc4W7aZHEiwRhmkmmIUtlmOlV1ZUYj0ZYg/eAA3Nc0mX5N9T1OnvorSxrSGt/qzwj/1HiPyb8Cvjl/w+CESXBDkbiMbqP5j+L5dPnU5zFxBYFRmkEHmOsRmKa/KUh2zp77ggdstntWzwji0U8eqKUTBdmYbHOO64GCevT5V98U4XHcRmOQZU4OxwQRuCD2INObY3XjriyWPDzmSa5EqTnXowySaQpZSSNwMewI+Z9qw8G5sW14xNDL6EncR57KwUeUxPbVnH+r4UzcE5fjtVYR6iWI1MxBY46DYAADJ2A7mqe8VZAL+XBznQD8CETO/9P706m1r3pTyWsXS9m3qwe4xW21kp7Y+VUHyH41+UiwX+pguyzqNTAdhIvVsfvDf3B61aEHibYsmRewY/icK3/K2D+lUtGQZXCVKTmMtKn7lADgdqrXxc5rMSR20DATOyyMcA+WiNlSQdsmQKRn9w15zT4020KlbT/iJT0bBESn3JOC/yXY+4qomvJpZHmmcs8h1MTjJPbtsANgBsBgV6zDucS6I4LfetaQHXG6a+TeYJOHB2BD+awZxJkliM7gjcE5O+/anJ+VIOLkXkUpjD7SoUDMrKAp0nI0tpC7kEdDjqKrPh1s1w+gMPNbZAxADnsoPQOewOAemQcAv/hLxEQzT2sreXIxUrG/pYsuoOAD+LBXbrt8KQ9j2Ouuk8UKlLNT22Vmw2vloiIMKgVQPZQMD8gBXzxLg0c8emeMSJkHDDoexB6g9dx71KWl2AMHbFYuI3ygEkgKoJZicAAdSSdgB7mjI3Lmm65+Z05YSjzrdx2PC7jQqxqImjjVRgapMquB82LfQmoTwNug3DNI6xzyKfqFYf91J/iZxm54q6x2dvPLaxHIdInKyv01AgfdAyB8ye4x74McXezu3s7hHi+0AFBIpU+YucDDAfeUkfMKO9MDP4zxWM/jV8XFsV37f7VrRvkA+4zU0jBh8CK1JeH/u7fCipQ3ahlbZyUeaXnSN2Gh4NJEiaSJAhGGYNqwSM5xgdKhbRm06X++hKt8x3+RGGHwYU8XNuHVkYZVgVI9wRg/pUdcWsAuIyzKjyMFAJA1kbrgd2wCPy+FcbGYQ4gADWV08PiBSmdFN8vWRjgUHYn1H69P0xS34rcMZrTz4oVmnhI0DSS2lyFlC43BKk7jcdRuBh3FanFoi0MirgsUYDUAVyQcZU7EfCu26g1lDuxoB8vuuR3hdUznUlVTy54pvbq8DcOVVt1Bf7PLGRgoXDAHGvKKzZBPQ008l+LNtxGRo0SSIhgq68erKuw3UnBxG+x9qoeM3PEJGJxBGwjhkWJCBIYwAiJCp/aSd9IwBtkqMVd3hz4ci0CSyLoZQTHFnJQsMM8rD78xXbb0qCQPhin3k5Z4TwHGSZvwANk1zGkF7tLxxJ2/JVh0V4K9q5SLHcISpAOCQQD7H3rmu/wDD6a3uHmv0muk1HUyB9THI3IODIpXP+W+R16DB6Xr4mgVgVYBgeoIyD9KRUpF1wYMe+fktscBqFzp4e8EtbhYUEkMc5X1H1FyrzMkitg4DaTCq6v3mro3FI9x4aRi/iuYAsa6labc6m8t/MQKMblnC5ZjnCDrTyK8oMc3MXbnr7CbVcC1oHvbzskXiXJHlTyzwLkSnUyj8B3LY9wSc/A1C8TWaK1VrdFeSN9ehl1qy5YEFM+ohWBA65QY7VahFVVzLzXHZXskDodA0tqU50qyg/d6kg52Hb8qiq4UU6xrtJvqPkn0Kuan3RHE+eqgPDHgkkTSuwYKyqvqUrqYMT6VIzhRkZ/i+Bq0LDgjMcvlV/U/2qGsr5JkDxOsinupyPr7H4HepmDjsgXTgMexOc/8AmhpYXS9bcHBsMWHmJ0jYkkKiICx7KACSfoBXLHH+KG5uZpj/AOpIzAewJ9I+gwPpXQPiDy3e3tsUt5I1LnMiuSGcDGFDAYUZ6g+wGQM55+uuCSwzmCZGjkBwysNx3yOxGNwRsaroxJf7hTVA45WD2VpJAx6AnHsDtW5FYMADjr8elMdwAiLGowABkfH+9Q91eY2X86poOzyYXuKw/cQ2ZJXwFWPru3t7VikvWPw+X96wGstnaPK4SNGd2OAqglifgBuaq0Ua+UJJ2zkb7ddt8/1qw5eNJxaLzZoPMubSFPM0uVlljH3pUxgF1bqp7EYI6HT5R8N55J9UqMscThWKSxodYYDSrtnLBvSdO2r06gRTnB4cNa8VM9sxSPSJETHpYFtM8RPbAZWXr1A/Dmpaldg1Oia2m46KDseYOJMif4ddtcoSF0TKjSR/zO4zpHck7Dfcb088N4QSqtxC4N3JsdBXFuh7aYlAViOzOCe4C1m4FybDbGdoV0vO4L99Ck/cX2X7xx8R2Ar4l5ut/NMKEKUd1Ylk0DQEwSc9HZwo76gdtjXBxNV9cfw2bxi5V9Gk0f8AJqmaKXOCpz7YrJf8Nhuo9EyK4G4z1U9ijD1Iw7MpBrUtIAo7ZPXf9Pp0rbikwa5GHrGm663VYDoouXm9bDSt2x8pjpScj05/dlKj0OR+LGlsH7p2qVXmmCUDy54WDYA0yo2c9AMHv7Vpce4NHcQyQSjMcikH4exHxU4I+IFVz4Q+HRhuJpZ1HmRytDFkbDT9+QfMEAH+au7hMQ6qwscfEPVSuaA6YVqNJSZxDw1hlkMwmuBPq1iQurENnIONIwAQMAYxgU+XdiqrnV9D3qqfEzikguYYRKYY2CnVlgoLOVZ207nQAu3bPxp5aWmCmBwcJVl2nGjBGPtMgYKPVMQF+rKNh9Kkp78ND5kTK4IBVgQynfGxGxqmeM8wP/hrRNI8xM/li4x+zmQPIQUOTnaNcj+LvnNfHhhxuVLnyAf2UofWh3AKqSGHscgDPcHfth9OqZyuSalMatT3wvg8VvMZoowrkMAPwrqbU5Udix6n2AHQYpT474oX0NzLGpjwjkDMY6du/tVjaVqkecZla+uCOnmEflhT+orOIPdMAZZdjsOgzE1nCqJAbv1Vh+HPiBc3l20U5Qr5TMulANwV6nPTBNWZVGeEdqW4irDokbsfqNP+7CrzFMwzi5klT9tUKdDE5KYAEDRaXG+KLbW8kzbiNC2Pc9h9TgfWq3XxxON7Pf4Tbf8A46nfF+Zl4fscBpkDfLDH/uC1SYakYmu9joaur2L2Th8VQNStczxI0V7ctc6S3kJlEAjGoqMuWzgDf7q9zj6VOWMkxcayNPcAAVDcnyRxWFuFx/lKx+Jb1N+pNT1jfK7EDrjNWsnKJXzOKDBWeKYgAmFvUqcy8EjSWS9IDnyDE0bIpVh6snVjWnpZgdJ32ppY0u2XFZ5DIJ4PJaNyI/WHWUfhfKgaVO2x3r1wlLpi6pfkzhQlu3WNzDE2s51epEOyAMPvOCydcDY0xT+JkqT6EiQRx4Rm2cSNgn/NQ6V1KMjGd85zjFY+EWTwWt1d3A8qSR1MeoYyyyaj6O6F8Ajuqtj3qftOQklj0zGSNWl8ySFXjMTkZCY0ICqBCFAGk4AyM1zTEmVYnjh0yOFJGzAEE/EZH+9LXiNySl1GJAv7aHLRnuRg6oz7qeo9iPicz5G23w/KtqS4ygB6g1trhlIWbteHBcx38BZLhx/6aqflmSOP/wDelc1ZRtTHLxiBk1oUlSPBw2VLTpgYOdKxZ+Oke9L3JXIx4hrKvpEboHwMnQ2TlR3ICv8AXSMb1dQIp05Kzi6nf1ZbwCy8jeHM3EG17xW4PqlI+97iMfiPx6D57Ve/LfKVtYppt4wpP3nO8j/zP1+gwPhS1yNPFHJJHaWU/lo/lNOXYKcYI1JOyt5ikkMFXbtscU+ZqWvVc4xsimwASqW8R+OiGd1t5vIltZIkigWPUJAwMzSEkFdpH2B7jPcYfoOKluExXJbSTAjN5j4UsQFOt8bKX7gdD0qSu+TrWW6F1JEryhQvq3U4+6Sh2LAbAnt8hiK8VJli4RcjAAKIgA2G8iAAD5f7UuoG1WhkLTc1MlylUt5DYMEYGV4WIZNgWZDpK7n3GDn2qruTGme6t7URoYobhp29HqTK6SHJ6YwAARnOPYYujhNuGjQL90Rrj5aRivcjOO9Ka3u2wNFvNmctC4AjZT2IYe+5IP671mRsjPSth4weozWALjauNjKGU5xv9k8OBHNbMY1LjuKxRPpYH2NfVs2G+dY+LXAjR3xnQjMR76QT/SnYPxEPGosUk2JCy3s2ts9h0qN4lweG4AE0SSBTkahnB+FI3KXNV7NOHch7dpRC2yDQ7KWXQB6tPpxvnr771YtdZ0kyV42wgKqPE3hZhMbAoqu8jCONNCjSsY1NudUhXAzsAF2G5zqeH8ui7Zh/9Jv+5P6UxeLcWqKBuyyMp/1of/4pP5QmxdwezMEP+r0/oSD9K1TPiCxUFirRPEjVLX8jebJq662z88nNdAR8vfCqk8QuELFfyAdwrH4EqM/3+tMxQ8IJXW/08SazqbdxPkfymPwLYGa5z97y0x7Y1HO/zC1cVUH4WXTQ8SjA6Sho2+RGofkyir8FMwrgadlN25SfTxRLtwD9PoobnHhQuLG4jxkmNiv8yjUn/UBXM3mGun+aLny7O4f92GT/ALTj9a5oMNIxZAIXU/08x7qb4NpHy/SsDkTizvbaM/5bFR8juP6048DlcXCfE4PyNL3hfwkfZXc/ilI+iqP6k0+cPsh5in2OfyqqjdgK+f7SaG4qoBx/fqtrmK/8qBjllLelSOxPQk4OB/7FaPBp3WPSxJcfeJOolsnXnO/QjHyqanslc+vcYxg9N+p+eNvz96UZXZJS69Qxz+Zz9OtbcYXmGYKjS3dL3i+sskcT6FMSE5YA60J23OfuNt26ge4qei5piE1tBqDGaMkEHOCApQH+Ya/qB71MHRKmcBkYYZTvjPVWHf8AqKSLvw28u4jmtXChZUcxtnbDAnS3fYdD+dTVaZJzBbAiwTBzrzE1lamVFDuWVEBzjU2cEgbnAB277Vqci81PeI4kA1pjcDTnOoYK5OGBUj6itfnG2mZvS5VDokjbGVSaLXoDNg+WpYxtqxg+WynGoUvXs5tGu4vMPmM0kskuSkucPJE4OArRhSQygY1Nt1FT5dl4UuQcVU8bSXfy57qRVJB0urh4x16j1j86cPDDgUVtJdwqzLKjmOQZ+8hJe3kGemUcr7bfnSNxzBIwgGApt86GGc/eDDOT2IqyufzJJBBxayd42MYWUxsQwVjtkg/hfKH/AE+1XGl4MoKkFTxZoVw8O4ekEaxxghVz1JYkklmLMd2YsSSTuSa2hBr2H9qqbkTxqjZFhvyUkAwJ8Eo/trA3VvjjB67VYEfOtmGXF1B6lZg3mppwukHLasA+sbHrv7GpCwg+IKkPBFkxtahUJO5qkvHrmYYiskOTkSy47bERqfics2P5fep/nXxut4UKWrC5m7Ef5KH3Zvx/JdviKoG/v3mkaWVi7uxZmPUk9apYyTmiAp3PIESuqfCnjYuuGwPnLLGsb/BoxoOfngN/qFMF7b4bUO/WubfCbxE/w2cpKT9nlI1Hc+W3QPjuMbMBvjB/Dg9HR8WEqBkKsjDIZTqVge4PQis1A0Nyn4L1kl0hV5zBzxIl+bdJYreONWLPKpYO4QPp2IwDkKMb5z12FSnKfMYuYGlYKh1ZKqHwoYAqMuBrbrkrtWLmfw5ivJvNMjRk41gKDqwAMgk+ltIA7jYbe8lBwNIIlijLlVJwXYtoXOcAnsOgHtXHxuU0o3V1O7r6LeS8Cx+Y5CKAWYnooG5JPsAKV+RubxxBruTJ0+fhEb8CaAqbfxBcke+qtvmfluTiEAgSbyICRrIXU8gXGABkALncnO+BS5wvwouOHuZbG7V2K4aOaMhJB1ALKxIIPQ4+uM172fRDaRc43OnvmsVSQ/Syw8X4Db8MlWdZSHAZ0jDetn1DQFQLgQlTIjFugOxJ2rW/+aUkcUcUMaDQirrlbUzFVAJ0KQBkjO7GoHi/C7kNJJcLmQSaZcnLKx3Q57xsN1YbdtiMVGKfhVxEWWZUpxbmy5ukMcjxlchsBAMEHI36ipzw4sAbtJHxhMuB76en/UV/Kli0tdZ+A6mnXw65aa7uRO2Vt4T8QHI3CfEZwW+QHet0xcLFQ2Votxodt/lvVH8fW5ubmWYwTetyR+zfYdFH3eygCrm4xz1ZWjpG0iGV3VBHHgvljjJUdAOuTU9ZXayxpIhyjqrqemQwBBwemxFOe1lfwg6Kjs/HvwDi9rZJtdU/4ScCMl20zqwEC7ZGPW2QBv7DUfyq5hRivabSpCm3KEnH45+Nrd64RaIULzpZmWwuUHUxMR3yVGoD8xXN5eup5IwwIIyCMEe471DryZZDpaW//wBpT/uKVXod4QQruy+1RgmOa4EyZskPw0vv+DK/uyt+oU068MuT5qj3OP0pYufFPhFk0kQTy3SRleOODHqU6c5ACnONjnpUvyFz9DxLWY4jHgtpzjdVYDJx0bDIcfxddq9pPADW38iudi39/WfVA1MpxpZ5g4eUYyrup+98D7/I0z1hu5lRGZyAiqWYnoABkk/DANPIkJNGqaTswSXbXJQ5T6qehqatJ1lHpOG7oeo+XuKSOVeMPfzXBVVjiXDJscgMTpU79cAk+3ypssbJWIfWDg/eQ5G3Xcf7VOKoC6dRzHjMLFSDwkdQRVGeKbQaHNneIVZx59sGGrKnCkEjUVDdY84B3A9uhfJVh7/HvVQ+NPISywveRLiaEZlx/wCpGOpPuyDfP7oI7CmEgOErnl5e0hUPBAzsFUFmYgAAZJJOAAO5JrpTw18PJLeyaG6cSCTJaIjKR6hhkz+PPftnp7mufAnl0S3Mly4yIAAn8753+aqG+rA1f8NzpTA65rx9QB2VYawxISzxDwy4eV0mzgwe6rob/mXDZ+tU94keExslNxbFnt8+tW3eLPQ5/Emds9RtnPWr8mucBmc4Cgkn4AZJ/KkLgHifDfXP2Ro10zK4UatRI0klZBpx6kDdCcHbfrSGPdJLdE1zREO1XO5ryrc5l8I7eFnkM5jhCZ2UenHUnc6hjTt1JNLXJHIH2uRpJGzbo2Ay5HmkdlyMquMZOM7469GtxNN2aDprZK7ipaRqk63tXc4RWc+ygk/kKneE8ycQ4dtG8sKnfQ6+gn+RwVz8QM1fnAuBKNMMCLGvsowAO5OOp+e5qa4nykDGdxIMepGUEEd9jkH5GsCu54kNsmmi1hguuofgfMBaIebKskq4RgoC5fQjtsOgAkX8x3rd4NcreM2lgY1co2nfLAAsNXQ4yM477dQcVZzfyzJZ6rqyZgmG82LJIAZShde4AB3HbAI2G1ieFlqIuFWmO6Fz82dm/qB9K5zcNfO55I4fOVSahHhAg8flCcbm2VAAPy/99KQ+dOejBMllb6VupsBZJSFhiDZw5Jzq6EYxjI79C6SnUcnr1qJ43yra3ZRriBJWj+6Wzt3wcHdc9jkVXmZmmLJOV2WJuqx5u4nnh8Nwo8qa6bTMqq6xsozJ6Vk22fR612bU+CQaTbC7DMFchcnGroB887AfHoKtLm7kp3sJsBPNUK8MUQIjjWNmcogO5Z9T5OBk6QAABVMo2Rkd6pphrwkvLmFXtwDwp1KpncCMgHRGclgd95OgB+GfmKneeuWJJbAW1nI1vpK4WLSCy75UZdPfJ9QzjvneF8DOOPLZyQuSfIcBCeyOCQv0IbHwIHalHxj5jia+aNpZ4zbIPJMYGjziC51987xDboC3yOawDW5QNVhriTJUavLMdpOVlgaBgi6ZSGm9aLO8j51IVJATAIwdBwGG9dA8LtRFDFGpyqRooPTIVQAcfIVQnKqyTXXltdm+huHiDjLAamlLPtqyi+VHKcDTtgFRtXQqisYQGXEnhx4cwCnV7MaOvD6fFe0UUVcpEV4a9ooQqL5/sTBfXDRWsa5Bm86VhpkOgs2nCeZkaG9KuoBxndhW14N8bubi4V5cEMsoGFACRjy+mPeVQBnJOh6Z/GXgL3FooiABLqruELSaOuldIJILhNsgZA3qr+G8VWyeKISXEs0YKpHD5YK51ZLpGramXU5CGRjnqFrjFraT7CXA85iOJty2C6DSXMk6RG2vTU+q6SpH8U+Pqls1sP8AMnXB/hTPqz/Ngrj5+27VwXiyXMKSoQQwB26dM/luCPgQe9UpzjxPzryeQ9A5Vf5U9I/PGfrXSqP8MjdS02eKDstwWDpwKf7OS0khzJpznCuA6++0YO3cE+9bnhbYyRT3Ka45YlWMGSI5idyAw0nABZVLK2Ph8KQrvzl9cbup7hWI/LHt0+lb3BvEu8gIBfzkH4ZN/wAm+8PzqKYBCqIvKvaORlbIO2K8uYxJqVxlXBDA9wdiPyJqt+NeJqT8OmaBjDcBVypPqCllDsjDrhSfYjr2zWryZxa5tI7sTq4EUCShWbUA8n+Vg5ONYO65/D75r0A5V4SJU14acEHDrKbzGUDzXd2LD0hFCnVjpjSduu9NsHF4ZNAjlRy41LpYNqUdWGCfSMjfpuB1NU9wLxGW1RreaATxyO7SMzdS2M5XSQwyCT3OT36tnKUMcFwzrJBCkoDya7iGSWdj5jKV0quhCZdRJ3OhBpXfO3NJ8RWGkN8IT/JGGUqRkEEEe4OxqoBy1DZ3C2oninhjn88QMo+0eYQqCMaWEhPlkOr4EY0ktgbi2pb1FUuWAQDJYkBQPfUdsVU3iH4mrMrW9ocqw0ySjbUO6J30nue/QbHNeUSSYC9qwBJXnFONScW+1RIQE1hIz2CHGokgZbJQkfzAbUz2cUNnBFFqVEUBFJONR7n5k5Y/M0m8j3EduqI+Q8zBumwB2TJ7ZGD/AKqkufLJ3e3bUyxhisjgE+WGK+ogbkAA/l8amN3kDQn6R9FZ/VgJ1A/P1Tzw/ijR5MZU52J2PT41KWvNTZxIoI9xsf7H9KReUbAxLMAxeMzHymK6dagBQ+k9NWPrjPepi7uBHG7kbIrMfjpBP9K9FR7DDSsmmx4lwWedQdQxlTnY9CD2I+VbXKSrDZiLPpty6e5Cgl06bn9kyUg8E59aWSNHRcu4UkZGM9MA5zgkfTemWa/e2k81D+zyjzgsBhVyGcZ6kITlc76VI3GG9bIOU7rx8OEjZQvJHNj3XEJZxcL5EplzbknMKRKnlTNn0pqyFOMde+NrQY4pC4Zw2yunYWLQFGA891f9poydaiPAb9p0Z37dMkDEX4sc7lc2cLYJH7Zh1wdwg9sg5PwIHc1Q5udwAEKZpytkrW588TiS0Fm2B0eYdT7iM9h/H+Xuawih327np8a9rbtl04OCWOyqOpz/AH6VYxgYIClc8uN048g8ZFrK7sTot4ZJ9A6ySCN1UH4BGlPzYV7xS74swlupPLlhALSxCFhFpAywEjRaWIH4g5z21d9bh0KW2mSVoUWYNHLIfWFZZFDxEgHH7AOcA+pmYE+lax2XALeSUw2t7JPD5iBIGaRYTrcLGJG09NRHpC5IVsHbNcqo8VXkkS2bWnl8L726hWsbYBuvWFZnh7ynD5ou4QqRjWPLxhvNICMxwAoHljICgbytVkConlngn2S3WLVrbLM74xqdiWc47DJ2HYAVLV1KLMjAFLWfmfbTboiiiimpKKKKKELS4vwqO5hkhlXUkilWHwP9aoG94U3DGMCWk8swwFKIfKlOSVeSRSXcfdPk+hQR36noulznjl37VaTCNF8/ynWJyBqUlSMBuozkj61JiaOYZvTinUahYUheEXMsVuPs091F5jBRpDZ/aGSUsuoDQTpaNdiclcDpUTznwNoLllIOlmLKezLnIOfgSAflShPII7T7HEkhupNCmEKwKMCHld8ganLqqoRkKi5yM05X/Nayr9iZtctsdTPnKnVhZFB/gdgO+3tpxUoqf4u5keevQk2+ZVEXkcvl8+Kga0LzhqudvSx3J7fUfMipeW37itRepP0/L/zmtLahxweQHYr88/8AimNeMTNaC3bQEOCdKaScY06iNjjAHTsK180WsJbSqjLNgAe5OwH5mvIQjmPlf/homjGWRMtjqwb1Nj3IJzj2JpHxXQPG+C+Uwj7BV0n5AA/qDSXxflCGUkupRj1ZDpz8/wAJ+eM1zsN2n3DnUa82Jv8AFdCrgBiWtqUSJgWVaNOQuCSFznGds++OmalOV+CG6k1EEQqfUf3z+6P6n2+dM1r4d2wbLeZL8Gbb/pAJ/Om+x4aEAGkKq9FAAA+greL7YYGFtLU7rzD9lFjs1ciBtxSHxqcPMxGMDCjHw2pi5Q4xO0flJ5Uhj2Ad2VwvY7K2tRnHYjp7UrX8GiV1znS7DPvgmvi1uXikWSM6XXODjPUEHY9djVLGjuwBwUjqhNQuO5VvpnAzjONyNhnvtWK8IEbZUuNJyoGSRjcAd9s7VXFzzddSDBkCdN4xpOw989O+P6bVm4dzpPHLrlZpkIwU9Ix03Xb57d81nuyt94FN2BtoIlX7UkkMcrTRphS6uV0knHrbC9iBg9egxD8S4u9+JYUiypjZkUj1r5Q8zJPTJCMuP46ycx81CbXHCoCMRqkxvIOuMYyFzjcnfHxqU8JLdf8AEAWzkROVx0zsDn/STVFJsuBKRVdDSGqsbO7eKRZYmKSKcqy9R/cHuDsa+Li7eV2eQ5dmLMfck5J/WnPxK8P5LGdpI0JtZGJRgMiMnqjfu4PQnqMdwaWeHcIeU7KWwMkKM7e5x90fE10TAuVz76LXt4NtTfdH61MW1u0OqfyhNLBpkePXpEK7sNQB1M+FJIGAgG+SSF+L62WMJr85D6mykYdYyjacONQO2VbI6CRNjmpKbgYmiF1ayxS3C+p1jUBZwCGKvCADq26FRqA333rn4nEtgCbG03jzG2u/DaVRTom53G2/ktG55fgkKy2LQyMhDtavIGRhgE7MwOy/e3IwrHK401bfhryrCyi6MYXS58pUCrCSFVWlVAoJy3mBWck6cHbNQfJPI0d6zTNGkKDSshiG05yxkRZMgBAdCsyr6zqGrG5uKNAAABgDYAdB7YrWGpOdD33jSdffA6p1Zwpy1v8AY6xt+TuvqiiiugoEUUUUIRRRRQhFFFFCEk8/cpPJA8lp6J+pOZCCPxFY1bT5ncNoY57ZwRSl7w37HxGAR27ASQn9m5ZCw1SqHcuMrsiSMSMAZ2A6dQUuc2cmpeANnTIqMoOkEMDuFbO5QOFbAIBxvkVDWw8S5g11Gk29+ukqqnVmA86HXgqZ/wAWzIkGHnlKF3lGldIYjy8oxGVIIwC2vDoMk+gDgDAOD1GpTucHDZBAKsGBBVgCD2rZt+U5bOV/PExuXl1CVA2JAWGFbScLGTksGIU4AD7bR/HOJslzbv8AaJBZOukyRhV1S+rzGlTQQdUoZjlWyuepDVzmuLX5G7cZubm1vIW00VJiMx9j3upjg3Kc14WEOMAepmyFHwyAfUfarB5Q8ORbOJp2DyL91V+4h98ndm9tgB8eoW7TxTeza3tpII5mfzA32fCY0uQGCEacFRknVjKt7VYnD+bLaby9EyZlDGNSQGYKxViAeoBB3FdCjUpOAJ9VLU7y9rL65g4b5seQMsu4+I7j+v0pNmhUd6seoGflhWnD/gOSy/Htj4H2rn9p9nGu4PpgSbH7qvBYsUgWvNtvslezsGkOEBPyG31PQUw8O5RA3lOf4R0+p/tTFFCFGFAAHYDAr7reG7Go0odU8R9PJZr9o1Klm2Hqqp8QfDlgz3NuNSsdTxgbpt6mX3XbJHUZ7jpWhhrqBlBGDVHc28izW9wwhhkkhY5jKKXwD+E6RsQcjfqMV0atOLhS03zYpOMBoENSMXAbp1LJbTFQcEiNzv8ALFa93wiWIkTL5WDg+ayxj6F2AP0zUziG6p0rACq9xV0+F/K5t4TPIAHmCkAj1InUAk7gtsSPgtLXB7GPhFg3EJUF0ziMBE0sI1YjHq3BbJXcewx71NcycxNxTg8knDJcOQNQ1BHUAjzFJJ9DY75x8d801r2sGb9efS/RKeS6wTrd8SULJoxK6KSYwRk7ZAI7Z+NUZx7xTknSe0uOGDy1bEgidgV321EIRvjZtvcVp8v8ZuLK7txLZRRZJy8bYdxEuXLsrsCoB1NqBO/XpVgc18tyTXEF9aRs3nxqJY8DD7BojIdQ8vSCQXG/YdaUajqrSSJ6HnrYngR1g2utNpQQNOv5Vb8A4h58BlVmWRZUW4CuEJVkZJG1nZA6qjE7eqNsYJWnHk7w2jnk83yvJgdVLYUq0oAACoG/yonA1nBLNqwTvgWBYcjW48t5I9cigEhpZZIw+nDFUkdh1JxkZFMgFMp4Qh2Ym3AcOfHlZbdiQB4bnidumvmvi3t1RQqKFVRgKoAAHYADYCslFFdBQoooooQiiiihCKKKKEIooooQiiiihC1b/hkUyhZY0kUHIDqGAI6EAjY0hc1eEUdzLrjIVGfW0TNII9R+8wRDgsd+mk77k5qx6MUt9Jr9fstteWrnriXLM0d9PJdL6RHojEYYsYw6iQRppDM7RmTdQVBdt1HTT5gvpJLq1nmTy3ebyvS6mOOKRQEjVdmQokmSdPVzv0A6Mnt1dSrKGU7EEAg/MHY0t8X8OLKeMJ5KRgFiNKJ1bGSQyn2G4wfjUTsI4Hwm2kcoj3KpFdpEGxmfiobn7mGSPgX2lJHilaOEhlOGDMU1D9TkUp8oc/3l20EcEzymNUEodIw0rsGZ8s2AkaBCoYZJJG3cuXNHhw1zYLa+e76ZC/qYRhskkDaN8AE7DBpdl8OLuG4ivI8ecvpkji0sHRdOgku0Xr2G4GBpXbY5zVY83LTPEdBbjx6GDzAwNmxBE6H2OXyWblLxNvLm7lgaOFgs5hXSGXp5hZySx2VIycDckgbUw8hc7T3rMssKjSHJeMnSoEjxoCG3JYxyHboFHvsjWnKfELC4eeCIfti0mlo3laFnDBgDCcMQGI9WB0+dOPh5y3cWlrMzDRI6qIxJjPp8xtUgUnTqklc6QTgYGa9pl4dJzQL78OfP8LTmNDJt57zy5flSPibzHcWFk1zbiMlGUMJFJyGYKMYYYIJpD4Z4pXktz5PmRSo9ur5hULJGz6RhRqfUy5zgg4G5AwaYOMXU/FOEXMXlr5yskcmjUw1ARO5QAEkqzEafhSbb+Ht5I9q5gkJtlVV9KxhtONOt3l1KowCQqfvYwWrFUmpdua/XgI0trz34LynSIPiAtxge7LV4PzJdXAlW5lu5ZYpnQtG7IiaVLJsno3aNlIKt95fkdDivCmS/nt9UGL22DahqaMNjLFDsdmVzv064OAKdbTwpukmnZGVRLIWLGUYO7EFVWAupGo7h1NTlv4QoRH50oJjXQNESelR9xUaUOVxv6vvEnOaWMPVzlzWxI/OnXkmSwNALh76Tsq85e5gkbhRjVPLK3EGllIYYhMWXVZGxsqZJLBcgDbO29wblO5WcXFmZJY7hW81QqGKfEjq+tmSONFIAxpVjucbHe2uHckWkOT5QkZgAWmJlYgHIGXyFGd8KAKnVQDYDGKpGDmcx12Hyk6+iUazBoJ629B91XnAvCKJArTsOg1xRKFQ99BkOZHjB/DlQcDarDVcV9UVaym1n9Qp31HP1RRRRW0tFFFFCEUUUUIRRRRQhFFFFCEUUUUIRRRRQhFFFFCEUUUUIRXmK9ooQvMUYoooQsVvaJGNKIqDJOFAAyTknA7k75rLiiihCMV7RRQhFFFFCEUUUUIRRRRQhFFFFCEUUUUIRRRRQh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32" y="423944"/>
            <a:ext cx="89297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PROPOSAL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Forum </a:t>
            </a:r>
            <a:r>
              <a:rPr lang="en-US" sz="3200" b="1" dirty="0" err="1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Komunikasi</a:t>
            </a:r>
            <a:r>
              <a:rPr lang="en-US" sz="3200" b="1" dirty="0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r>
              <a:rPr lang="en-US" sz="3200" b="1" dirty="0" err="1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Masyarakat</a:t>
            </a:r>
            <a:endParaRPr lang="en-US" sz="3200" b="1" dirty="0" smtClean="0">
              <a:solidFill>
                <a:srgbClr val="025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err="1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Cerdas</a:t>
            </a:r>
            <a:r>
              <a:rPr lang="en-US" sz="3200" b="1" dirty="0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r>
              <a:rPr lang="en-US" sz="3200" b="1" dirty="0" err="1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Anak</a:t>
            </a:r>
            <a:r>
              <a:rPr lang="en-US" sz="3200" b="1" dirty="0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Indonesia</a:t>
            </a:r>
            <a:endParaRPr lang="en-US" sz="2400" b="1" dirty="0" smtClean="0">
              <a:solidFill>
                <a:srgbClr val="025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214282" y="5857892"/>
            <a:ext cx="3554407" cy="414318"/>
            <a:chOff x="4929190" y="5786454"/>
            <a:chExt cx="3911352" cy="1071547"/>
          </a:xfrm>
        </p:grpSpPr>
        <p:pic>
          <p:nvPicPr>
            <p:cNvPr id="34" name="Picture 9" descr="ILMCI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6286521"/>
              <a:ext cx="3911352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 descr="D:\iDOCS\Icons &amp; Logo\ILMCI\ilmci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5786454"/>
              <a:ext cx="3293697" cy="65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Rectangle 36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Image result for communication using mobile phon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357430"/>
            <a:ext cx="3532212" cy="250033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0298" y="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CONTOH DESIGN HEADER WEBSITE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377404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CONTOH DESIGN KARTU CERDAS (EDU VOUCHER)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Shared\3 - Voucher\gerindra\pemda\Voucher_Front_Pem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3348256" cy="21273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3" descr="D:\Shared\3 - Voucher\gerindra\pemda\Voucher_Back_Pem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892" y="4214818"/>
            <a:ext cx="3348256" cy="21273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66"/>
            <a:ext cx="6786610" cy="33218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214282" y="-71462"/>
            <a:ext cx="8229600" cy="71438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Apps….</a:t>
            </a:r>
            <a:endParaRPr lang="en-US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0AF02-DFF3-428F-9622-2A0D0275751B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42844" y="2714620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Tombol</a:t>
            </a:r>
            <a:r>
              <a:rPr lang="en-US" sz="1200" b="1" dirty="0" smtClean="0"/>
              <a:t> Icon </a:t>
            </a:r>
            <a:r>
              <a:rPr lang="en-US" sz="1200" b="1" dirty="0" err="1" smtClean="0"/>
              <a:t>di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Handphone</a:t>
            </a:r>
            <a:endParaRPr lang="en-US" sz="1200" b="1" dirty="0" smtClean="0"/>
          </a:p>
          <a:p>
            <a:pPr algn="ctr"/>
            <a:r>
              <a:rPr lang="en-US" sz="900" b="1" dirty="0" smtClean="0"/>
              <a:t>(Alert &amp; Push Message)</a:t>
            </a:r>
            <a:endParaRPr lang="en-US" sz="9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64513" y="2714620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Form </a:t>
            </a:r>
            <a:r>
              <a:rPr lang="en-US" sz="1200" b="1" dirty="0" err="1" smtClean="0"/>
              <a:t>Profil</a:t>
            </a:r>
            <a:endParaRPr lang="en-US" sz="1200" b="1" dirty="0" smtClean="0"/>
          </a:p>
          <a:p>
            <a:pPr algn="ctr"/>
            <a:r>
              <a:rPr lang="en-US" sz="1200" b="1" dirty="0" err="1" smtClean="0"/>
              <a:t>Pengguna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 err="1" smtClean="0"/>
              <a:t>Hanya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satu</a:t>
            </a:r>
            <a:r>
              <a:rPr lang="en-US" sz="1200" b="1" dirty="0" smtClean="0"/>
              <a:t> kali)</a:t>
            </a:r>
            <a:endParaRPr lang="en-US" sz="9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786182" y="2714620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Halaman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Muka</a:t>
            </a:r>
            <a:endParaRPr lang="en-US" sz="9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607851" y="2714620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Halaman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Profil</a:t>
            </a:r>
            <a:endParaRPr lang="en-US" sz="9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429520" y="2714620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Informasi</a:t>
            </a:r>
            <a:r>
              <a:rPr lang="en-US" sz="1200" b="1" dirty="0" smtClean="0"/>
              <a:t> Tim</a:t>
            </a:r>
            <a:endParaRPr lang="en-US" sz="9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42844" y="5857892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Informasi</a:t>
            </a:r>
            <a:r>
              <a:rPr lang="en-US" sz="1200" b="1" dirty="0" smtClean="0"/>
              <a:t> Agenda</a:t>
            </a:r>
            <a:endParaRPr lang="en-US" sz="9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964513" y="5857892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Informasi</a:t>
            </a:r>
            <a:r>
              <a:rPr lang="en-US" sz="1200" b="1" dirty="0" smtClean="0"/>
              <a:t> Program</a:t>
            </a:r>
            <a:endParaRPr lang="en-US" sz="9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86182" y="5857892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Informasi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Audio &amp; Video</a:t>
            </a:r>
            <a:endParaRPr lang="en-US" sz="9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07851" y="5857892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Plugins</a:t>
            </a:r>
            <a:r>
              <a:rPr lang="en-US" sz="1200" b="1" dirty="0" smtClean="0"/>
              <a:t> Social Media</a:t>
            </a:r>
            <a:endParaRPr lang="en-US" sz="9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429520" y="5857892"/>
            <a:ext cx="1571636" cy="642942"/>
          </a:xfrm>
          <a:prstGeom prst="round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Berita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Terbaru</a:t>
            </a:r>
            <a:endParaRPr lang="en-US" sz="900" b="1" dirty="0"/>
          </a:p>
        </p:txBody>
      </p:sp>
      <p:pic>
        <p:nvPicPr>
          <p:cNvPr id="1026" name="Picture 2" descr="D:\Shared\mobile apps\mobile apps umum sep 2015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0706"/>
            <a:ext cx="1003300" cy="1951038"/>
          </a:xfrm>
          <a:prstGeom prst="rect">
            <a:avLst/>
          </a:prstGeom>
          <a:noFill/>
        </p:spPr>
      </p:pic>
      <p:pic>
        <p:nvPicPr>
          <p:cNvPr id="1027" name="Picture 3" descr="D:\Shared\mobile apps\mobile apps umum sep 2015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16" y="620706"/>
            <a:ext cx="1003300" cy="1951038"/>
          </a:xfrm>
          <a:prstGeom prst="rect">
            <a:avLst/>
          </a:prstGeom>
          <a:noFill/>
        </p:spPr>
      </p:pic>
      <p:pic>
        <p:nvPicPr>
          <p:cNvPr id="1028" name="Picture 4" descr="D:\Shared\mobile apps\mobile apps umum sep 2015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620706"/>
            <a:ext cx="1003300" cy="1951038"/>
          </a:xfrm>
          <a:prstGeom prst="rect">
            <a:avLst/>
          </a:prstGeom>
          <a:noFill/>
        </p:spPr>
      </p:pic>
      <p:pic>
        <p:nvPicPr>
          <p:cNvPr id="1029" name="Picture 5" descr="D:\Shared\mobile apps\mobile apps umum sep 2015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620706"/>
            <a:ext cx="1003300" cy="1951038"/>
          </a:xfrm>
          <a:prstGeom prst="rect">
            <a:avLst/>
          </a:prstGeom>
          <a:noFill/>
        </p:spPr>
      </p:pic>
      <p:pic>
        <p:nvPicPr>
          <p:cNvPr id="1030" name="Picture 6" descr="D:\Shared\mobile apps\mobile apps umum sep 2015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620706"/>
            <a:ext cx="1003300" cy="1951038"/>
          </a:xfrm>
          <a:prstGeom prst="rect">
            <a:avLst/>
          </a:prstGeom>
          <a:noFill/>
        </p:spPr>
      </p:pic>
      <p:pic>
        <p:nvPicPr>
          <p:cNvPr id="1031" name="Picture 7" descr="D:\Shared\mobile apps\mobile apps umum sep 2015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786190"/>
            <a:ext cx="1003300" cy="1951038"/>
          </a:xfrm>
          <a:prstGeom prst="rect">
            <a:avLst/>
          </a:prstGeom>
          <a:noFill/>
        </p:spPr>
      </p:pic>
      <p:pic>
        <p:nvPicPr>
          <p:cNvPr id="1032" name="Picture 8" descr="D:\Shared\mobile apps\mobile apps umum sep 2015\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786190"/>
            <a:ext cx="1003300" cy="1951038"/>
          </a:xfrm>
          <a:prstGeom prst="rect">
            <a:avLst/>
          </a:prstGeom>
          <a:noFill/>
        </p:spPr>
      </p:pic>
      <p:pic>
        <p:nvPicPr>
          <p:cNvPr id="1033" name="Picture 9" descr="D:\Shared\mobile apps\mobile apps umum sep 2015\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3786190"/>
            <a:ext cx="1003300" cy="1951038"/>
          </a:xfrm>
          <a:prstGeom prst="rect">
            <a:avLst/>
          </a:prstGeom>
          <a:noFill/>
        </p:spPr>
      </p:pic>
      <p:pic>
        <p:nvPicPr>
          <p:cNvPr id="1034" name="Picture 10" descr="D:\Shared\mobile apps\mobile apps umum sep 2015\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3786190"/>
            <a:ext cx="1003300" cy="1951038"/>
          </a:xfrm>
          <a:prstGeom prst="rect">
            <a:avLst/>
          </a:prstGeom>
          <a:noFill/>
        </p:spPr>
      </p:pic>
      <p:pic>
        <p:nvPicPr>
          <p:cNvPr id="1035" name="Picture 11" descr="D:\Shared\mobile apps\mobile apps umum sep 2015\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3786190"/>
            <a:ext cx="1003300" cy="195103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25"/>
            <a:ext cx="8715404" cy="5000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 PERBANDINGAN </a:t>
            </a:r>
            <a:endParaRPr lang="en-US" sz="24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919826"/>
              </p:ext>
            </p:extLst>
          </p:nvPr>
        </p:nvGraphicFramePr>
        <p:xfrm>
          <a:off x="642910" y="500042"/>
          <a:ext cx="8001001" cy="5608138"/>
        </p:xfrm>
        <a:graphic>
          <a:graphicData uri="http://schemas.openxmlformats.org/drawingml/2006/table">
            <a:tbl>
              <a:tblPr/>
              <a:tblGrid>
                <a:gridCol w="1399520"/>
                <a:gridCol w="1574304"/>
                <a:gridCol w="1557717"/>
                <a:gridCol w="3469460"/>
              </a:tblGrid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Perbandingan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BB-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koe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ZN</a:t>
                      </a:r>
                      <a:endParaRPr lang="en-US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ILMCI</a:t>
                      </a:r>
                      <a:r>
                        <a:rPr lang="en-US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Edu</a:t>
                      </a:r>
                      <a:r>
                        <a:rPr lang="en-US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Voucher</a:t>
                      </a:r>
                      <a:r>
                        <a:rPr lang="en-US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 + FKM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2D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Harga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Rp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 50.000,-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Rp</a:t>
                      </a: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150.000,-</a:t>
                      </a:r>
                      <a:endParaRPr lang="en-US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Rp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. ……….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CD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Masa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berlaku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hari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</a:t>
                      </a:r>
                      <a:r>
                        <a:rPr lang="en-US" sz="12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bulan</a:t>
                      </a:r>
                      <a:endParaRPr lang="en-US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200" dirty="0" err="1" smtClean="0">
                          <a:latin typeface="Arial"/>
                          <a:ea typeface="Calibri"/>
                          <a:cs typeface="Times New Roman"/>
                        </a:rPr>
                        <a:t>bulan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Fasilitas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 :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Video </a:t>
                      </a: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Pembelajaran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Video </a:t>
                      </a:r>
                      <a:r>
                        <a:rPr lang="en-US" sz="12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Pembelajaran</a:t>
                      </a:r>
                      <a:endParaRPr lang="en-US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Online e-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TryOut</a:t>
                      </a: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CD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Tanya </a:t>
                      </a: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Jawab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 Online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Tryout </a:t>
                      </a:r>
                      <a:r>
                        <a:rPr lang="en-US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</a:t>
                      </a:r>
                      <a:endParaRPr lang="en-US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Prediksi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Soal-soal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 UN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Try Out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Terdapat</a:t>
                      </a:r>
                      <a:r>
                        <a:rPr lang="en-US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1000 </a:t>
                      </a:r>
                      <a:r>
                        <a:rPr lang="en-US" sz="1200" b="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soal</a:t>
                      </a:r>
                      <a:endParaRPr lang="en-US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E-Flashcard</a:t>
                      </a:r>
                      <a:endParaRPr lang="en-US" sz="12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CD"/>
                    </a:solidFill>
                  </a:tcPr>
                </a:tc>
              </a:tr>
              <a:tr h="289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Terdapat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1000 </a:t>
                      </a:r>
                      <a:r>
                        <a:rPr lang="en-US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soal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Edu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CD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Latihan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Soal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CPNS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CD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TOEFL, TOEIC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2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HSK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CD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Animasi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Nachabu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Resep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Kuliner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Motivasi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Harian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dll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0" lvl="0" indent="-3825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FORUM KOMUNIKASI</a:t>
                      </a:r>
                      <a:r>
                        <a:rPr kumimoji="0" lang="id-ID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Halaman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Profil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cs typeface="+mn-cs"/>
                        </a:rPr>
                        <a:t>Informasi</a:t>
                      </a:r>
                      <a:r>
                        <a:rPr lang="en-US" sz="120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en-US" sz="1200" dirty="0" err="1" smtClean="0">
                          <a:latin typeface="+mn-lt"/>
                          <a:cs typeface="+mn-cs"/>
                        </a:rPr>
                        <a:t>Dinas</a:t>
                      </a:r>
                      <a:r>
                        <a:rPr lang="en-US" sz="1200" dirty="0" smtClean="0">
                          <a:latin typeface="+mn-lt"/>
                          <a:cs typeface="+mn-cs"/>
                        </a:rPr>
                        <a:t>/</a:t>
                      </a:r>
                      <a:r>
                        <a:rPr lang="en-US" sz="1200" dirty="0" smtClean="0">
                          <a:latin typeface="+mn-lt"/>
                        </a:rPr>
                        <a:t>Tim</a:t>
                      </a:r>
                      <a:endParaRPr lang="en-US" sz="1200" dirty="0" smtClean="0">
                        <a:latin typeface="+mn-lt"/>
                        <a:cs typeface="+mn-cs"/>
                      </a:endParaRP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Agenda</a:t>
                      </a: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cs typeface="+mn-cs"/>
                        </a:rPr>
                        <a:t>Informasi</a:t>
                      </a:r>
                      <a:r>
                        <a:rPr lang="en-US" sz="1200" dirty="0" smtClean="0">
                          <a:latin typeface="+mn-lt"/>
                          <a:cs typeface="+mn-cs"/>
                        </a:rPr>
                        <a:t> Program</a:t>
                      </a: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cs typeface="+mn-cs"/>
                        </a:rPr>
                        <a:t>Informasi</a:t>
                      </a:r>
                      <a:r>
                        <a:rPr lang="en-US" sz="1200" dirty="0" smtClean="0">
                          <a:latin typeface="+mn-lt"/>
                          <a:cs typeface="+mn-cs"/>
                        </a:rPr>
                        <a:t> Media</a:t>
                      </a: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Plugins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Social Media</a:t>
                      </a:r>
                    </a:p>
                    <a:p>
                      <a:pPr marL="909638" marR="0" lvl="0" indent="-382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</a:rPr>
                        <a:t>Berita</a:t>
                      </a:r>
                      <a:r>
                        <a:rPr lang="en-US" sz="1200" dirty="0" smtClean="0"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latin typeface="+mn-lt"/>
                        </a:rPr>
                        <a:t>Terbaru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19100" marR="0" lvl="0" indent="-3825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C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7894683" y="1603350"/>
            <a:ext cx="474669" cy="21828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0274" y="2643182"/>
            <a:ext cx="80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± 60.000 </a:t>
            </a:r>
            <a:r>
              <a:rPr lang="en-US" sz="1200" dirty="0" err="1" smtClean="0">
                <a:solidFill>
                  <a:srgbClr val="FF0000"/>
                </a:solidFill>
              </a:rPr>
              <a:t>soal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86776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95770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495299" y="2054210"/>
            <a:ext cx="4040188" cy="5715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Komunikasi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Masyarakat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656194" y="2054210"/>
            <a:ext cx="4041775" cy="5715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SMS Blasting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5299" y="2819833"/>
            <a:ext cx="4040188" cy="3566719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Fasilitas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Text, Audio, Video,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Gambar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Feedback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Nol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(0)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400" b="1" baseline="0" dirty="0" err="1" smtClean="0">
                <a:latin typeface="+mn-lt"/>
              </a:rPr>
              <a:t>Hemat</a:t>
            </a:r>
            <a:r>
              <a:rPr lang="en-US" sz="1400" b="1" baseline="0" dirty="0" smtClean="0">
                <a:latin typeface="+mn-lt"/>
              </a:rPr>
              <a:t> (Text</a:t>
            </a:r>
            <a:r>
              <a:rPr lang="en-US" sz="1400" b="1" dirty="0" smtClean="0">
                <a:latin typeface="+mn-lt"/>
              </a:rPr>
              <a:t> only)</a:t>
            </a:r>
            <a:r>
              <a:rPr lang="en-US" sz="1400" b="1" baseline="0" dirty="0" smtClean="0">
                <a:latin typeface="+mn-lt"/>
              </a:rPr>
              <a:t> :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b="1" dirty="0" smtClean="0">
                <a:latin typeface="+mn-lt"/>
              </a:rPr>
              <a:t>Per </a:t>
            </a:r>
            <a:r>
              <a:rPr lang="en-US" sz="1400" b="1" dirty="0" err="1" smtClean="0">
                <a:latin typeface="+mn-lt"/>
              </a:rPr>
              <a:t>hari</a:t>
            </a:r>
            <a:r>
              <a:rPr lang="en-US" sz="1400" b="1" dirty="0" smtClean="0">
                <a:latin typeface="+mn-lt"/>
              </a:rPr>
              <a:t>      : </a:t>
            </a:r>
            <a:r>
              <a:rPr lang="en-US" sz="1400" b="1" dirty="0" err="1" smtClean="0">
                <a:latin typeface="+mn-lt"/>
              </a:rPr>
              <a:t>Rp</a:t>
            </a:r>
            <a:r>
              <a:rPr lang="en-US" sz="1400" b="1" dirty="0" smtClean="0">
                <a:latin typeface="+mn-lt"/>
              </a:rPr>
              <a:t>. 50.000.000,-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Per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bulan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: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1.500.000.000,-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400" b="1" dirty="0" smtClean="0">
                <a:latin typeface="+mn-lt"/>
              </a:rPr>
              <a:t>	Per </a:t>
            </a:r>
            <a:r>
              <a:rPr lang="en-US" sz="1400" b="1" dirty="0" err="1" smtClean="0">
                <a:latin typeface="+mn-lt"/>
              </a:rPr>
              <a:t>tahun</a:t>
            </a:r>
            <a:r>
              <a:rPr lang="en-US" sz="1400" b="1" dirty="0" smtClean="0">
                <a:latin typeface="+mn-lt"/>
              </a:rPr>
              <a:t>   : </a:t>
            </a:r>
            <a:r>
              <a:rPr lang="en-US" sz="1400" b="1" dirty="0" err="1" smtClean="0">
                <a:latin typeface="+mn-lt"/>
              </a:rPr>
              <a:t>Rp</a:t>
            </a:r>
            <a:r>
              <a:rPr lang="en-US" sz="1400" b="1" dirty="0" smtClean="0">
                <a:latin typeface="+mn-lt"/>
              </a:rPr>
              <a:t>. 18.000.000.000,-</a:t>
            </a:r>
            <a:endParaRPr kumimoji="0" lang="en-US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400" i="1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diluar</a:t>
            </a:r>
            <a:r>
              <a:rPr lang="en-US" sz="1400" i="1" dirty="0" smtClean="0">
                <a:latin typeface="+mn-lt"/>
              </a:rPr>
              <a:t> audio, video, </a:t>
            </a:r>
            <a:r>
              <a:rPr lang="en-US" sz="1400" i="1" dirty="0" err="1" smtClean="0">
                <a:latin typeface="+mn-lt"/>
              </a:rPr>
              <a:t>gambar</a:t>
            </a:r>
            <a:r>
              <a:rPr lang="en-US" sz="1400" i="1" dirty="0" smtClean="0">
                <a:latin typeface="+mn-lt"/>
              </a:rPr>
              <a:t>)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73629" y="2783320"/>
            <a:ext cx="4041775" cy="36032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Fasilitas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endParaRPr lang="en-US" sz="1400" dirty="0" smtClean="0">
              <a:latin typeface="+mn-lt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lang="en-US" sz="1400" dirty="0" smtClean="0">
              <a:latin typeface="+mn-lt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400" b="1" dirty="0" err="1" smtClean="0">
                <a:latin typeface="+mn-lt"/>
              </a:rPr>
              <a:t>Biaya</a:t>
            </a:r>
            <a:r>
              <a:rPr lang="en-US" sz="1400" b="1" dirty="0" smtClean="0">
                <a:latin typeface="+mn-lt"/>
              </a:rPr>
              <a:t>  </a:t>
            </a: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1400" b="1" dirty="0" smtClean="0">
              <a:latin typeface="+mn-lt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42852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11430"/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ILUSTRASI PERBANDINGAN…..</a:t>
            </a:r>
          </a:p>
          <a:p>
            <a:pPr algn="ctr"/>
            <a:r>
              <a:rPr lang="en-US" sz="24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FORUM KOMUNIKASI MASYARAKAT</a:t>
            </a:r>
          </a:p>
          <a:p>
            <a:pPr algn="ctr"/>
            <a:r>
              <a:rPr lang="en-US" sz="24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Versus</a:t>
            </a:r>
          </a:p>
          <a:p>
            <a:pPr algn="ctr"/>
            <a:r>
              <a:rPr lang="en-US" sz="24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SMS BLASTING</a:t>
            </a:r>
          </a:p>
          <a:p>
            <a:pPr algn="ctr"/>
            <a:endParaRPr lang="en-US" sz="2400" b="1" i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3629" y="4232286"/>
            <a:ext cx="38607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77950" algn="l"/>
              </a:tabLst>
            </a:pPr>
            <a:r>
              <a:rPr lang="en-US" sz="1300" dirty="0" err="1" smtClean="0"/>
              <a:t>Ilustrasi</a:t>
            </a:r>
            <a:r>
              <a:rPr lang="en-US" sz="1300" dirty="0" smtClean="0"/>
              <a:t> : </a:t>
            </a:r>
          </a:p>
          <a:p>
            <a:pPr>
              <a:buFont typeface="Wingdings" pitchFamily="2" charset="2"/>
              <a:buChar char="q"/>
              <a:tabLst>
                <a:tab pos="1377950" algn="l"/>
              </a:tabLst>
            </a:pPr>
            <a:r>
              <a:rPr lang="en-US" sz="1200" dirty="0" smtClean="0"/>
              <a:t> </a:t>
            </a:r>
            <a:r>
              <a:rPr lang="en-US" sz="1300" dirty="0" err="1" smtClean="0"/>
              <a:t>Dilakukan</a:t>
            </a:r>
            <a:r>
              <a:rPr lang="en-US" sz="1300" dirty="0" smtClean="0"/>
              <a:t> 	    : 5 kali </a:t>
            </a:r>
            <a:r>
              <a:rPr lang="en-US" sz="1300" dirty="0" err="1" smtClean="0"/>
              <a:t>sehari</a:t>
            </a:r>
            <a:endParaRPr lang="en-US" sz="1300" dirty="0" smtClean="0"/>
          </a:p>
          <a:p>
            <a:pPr>
              <a:buFont typeface="Wingdings" pitchFamily="2" charset="2"/>
              <a:buChar char="q"/>
              <a:tabLst>
                <a:tab pos="1377950" algn="l"/>
              </a:tabLst>
            </a:pPr>
            <a:r>
              <a:rPr lang="en-US" sz="1300" dirty="0" smtClean="0"/>
              <a:t> </a:t>
            </a:r>
            <a:r>
              <a:rPr lang="en-US" sz="1300" dirty="0" err="1" smtClean="0"/>
              <a:t>Biaya</a:t>
            </a:r>
            <a:r>
              <a:rPr lang="en-US" sz="1300" dirty="0" smtClean="0"/>
              <a:t> SMS	    : </a:t>
            </a:r>
            <a:r>
              <a:rPr lang="en-US" sz="1300" dirty="0" err="1" smtClean="0"/>
              <a:t>Rp</a:t>
            </a:r>
            <a:r>
              <a:rPr lang="en-US" sz="1300" dirty="0" smtClean="0"/>
              <a:t>. 100 / </a:t>
            </a:r>
            <a:r>
              <a:rPr lang="en-US" sz="1300" dirty="0" err="1" smtClean="0"/>
              <a:t>sms</a:t>
            </a:r>
            <a:endParaRPr lang="en-US" sz="1300" dirty="0" smtClean="0"/>
          </a:p>
          <a:p>
            <a:pPr>
              <a:buFont typeface="Wingdings" pitchFamily="2" charset="2"/>
              <a:buChar char="q"/>
              <a:tabLst>
                <a:tab pos="1377950" algn="l"/>
              </a:tabLst>
            </a:pPr>
            <a:r>
              <a:rPr lang="en-US" sz="1300" dirty="0" smtClean="0"/>
              <a:t> </a:t>
            </a:r>
            <a:r>
              <a:rPr lang="en-US" sz="1300" dirty="0" err="1" smtClean="0"/>
              <a:t>Penerima</a:t>
            </a:r>
            <a:r>
              <a:rPr lang="en-US" sz="1300" dirty="0" smtClean="0"/>
              <a:t> SMS      :100.000 </a:t>
            </a:r>
            <a:r>
              <a:rPr lang="en-US" sz="1300" dirty="0" err="1" smtClean="0"/>
              <a:t>orang</a:t>
            </a:r>
            <a:endParaRPr lang="en-US" sz="1300" dirty="0" smtClean="0"/>
          </a:p>
          <a:p>
            <a:pPr>
              <a:buFont typeface="Wingdings" pitchFamily="2" charset="2"/>
              <a:buChar char="q"/>
              <a:tabLst>
                <a:tab pos="1377950" algn="l"/>
              </a:tabLst>
            </a:pPr>
            <a:r>
              <a:rPr lang="en-US" sz="1300" dirty="0" smtClean="0"/>
              <a:t> </a:t>
            </a:r>
            <a:r>
              <a:rPr lang="en-US" sz="1300" dirty="0" err="1" smtClean="0"/>
              <a:t>Maka</a:t>
            </a:r>
            <a:r>
              <a:rPr lang="en-US" sz="1300" dirty="0" smtClean="0"/>
              <a:t> total </a:t>
            </a:r>
            <a:r>
              <a:rPr lang="en-US" sz="1300" dirty="0" err="1" smtClean="0"/>
              <a:t>biaya</a:t>
            </a:r>
            <a:r>
              <a:rPr lang="en-US" sz="1300" dirty="0" smtClean="0"/>
              <a:t>    : 5 x 100 x 100.000 </a:t>
            </a:r>
          </a:p>
          <a:p>
            <a:pPr>
              <a:tabLst>
                <a:tab pos="1377950" algn="l"/>
              </a:tabLst>
            </a:pPr>
            <a:r>
              <a:rPr lang="en-US" sz="1300" dirty="0" smtClean="0"/>
              <a:t>	</a:t>
            </a:r>
            <a:r>
              <a:rPr lang="en-US" sz="1300" b="1" dirty="0" smtClean="0"/>
              <a:t>      = </a:t>
            </a:r>
            <a:r>
              <a:rPr lang="en-US" sz="1300" b="1" dirty="0" err="1" smtClean="0"/>
              <a:t>Rp</a:t>
            </a:r>
            <a:r>
              <a:rPr lang="en-US" sz="1300" b="1" dirty="0" smtClean="0"/>
              <a:t>. 50.000.000 per </a:t>
            </a:r>
            <a:r>
              <a:rPr lang="en-US" sz="1300" b="1" dirty="0" err="1" smtClean="0"/>
              <a:t>hari</a:t>
            </a:r>
            <a:endParaRPr lang="en-US" sz="13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226" y="5802345"/>
            <a:ext cx="1279968" cy="4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358246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>
              <a:buFont typeface="Wingdings" pitchFamily="2" charset="2"/>
              <a:buChar char="q"/>
              <a:tabLst>
                <a:tab pos="1524000" algn="l"/>
              </a:tabLst>
              <a:defRPr/>
            </a:pPr>
            <a:r>
              <a:rPr lang="id-ID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VIA </a:t>
            </a: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KARTU CERDAS / </a:t>
            </a:r>
            <a:r>
              <a:rPr lang="id-ID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</a:t>
            </a: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VOUCHER </a:t>
            </a: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/MOBILE APPS</a:t>
            </a:r>
            <a:r>
              <a:rPr lang="id-ID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id-ID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Mempersiapkan photo-photo pribadi dan kegiatan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</a:t>
            </a:r>
            <a:endParaRPr lang="id-ID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>
              <a:buNone/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Profile / data-data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</a:t>
            </a:r>
            <a:endParaRPr lang="id-ID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>
              <a:buNone/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Visi dan misi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</a:t>
            </a:r>
          </a:p>
          <a:p>
            <a:pPr marL="342900">
              <a:buNone/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4. 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Tagline, tema, slogan,  motto dan jargon dari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</a:t>
            </a:r>
            <a:endParaRPr lang="id-ID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	5. 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Berita dan informasi tentang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</a:t>
            </a:r>
            <a:endParaRPr lang="id-ID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	 6. 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Corporate colour / warna khas dari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</a:t>
            </a:r>
          </a:p>
          <a:p>
            <a:pPr marL="342900">
              <a:buNone/>
              <a:tabLst>
                <a:tab pos="1524000" algn="l"/>
              </a:tabLst>
              <a:defRPr/>
            </a:pPr>
            <a:endParaRPr lang="en-US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8925">
              <a:buFont typeface="Wingdings" pitchFamily="2" charset="2"/>
              <a:buChar char="q"/>
              <a:tabLst>
                <a:tab pos="1524000" algn="l"/>
              </a:tabLst>
              <a:defRPr/>
            </a:pP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SAYEMBARA / HADIAH   (Optional)</a:t>
            </a:r>
            <a:endParaRPr lang="en-US" sz="1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AutoNum type="arabicPeriod"/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perlu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dipersiapkan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oleh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hadiah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menarik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berupa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handphone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smartphone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laptop, camera,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dll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buFontTx/>
              <a:buAutoNum type="arabicPeriod"/>
              <a:tabLst>
                <a:tab pos="1524000" algn="l"/>
              </a:tabLst>
              <a:defRPr/>
            </a:pP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Sayembara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ditujukan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pengkondisian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pertanyaan-pertanyaan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mengarah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 (Factual Mindset Conditioning</a:t>
            </a: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342900">
              <a:buNone/>
              <a:tabLst>
                <a:tab pos="1524000" algn="l"/>
              </a:tabLst>
              <a:defRPr/>
            </a:pPr>
            <a:endParaRPr lang="id-ID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Disiapkan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Kepala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 …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2071678"/>
            <a:ext cx="7777162" cy="144621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id-ID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erima Kasih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1" name="Picture 4" descr="yabi logo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16"/>
            <a:ext cx="88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57938" y="5857892"/>
            <a:ext cx="2554287" cy="700088"/>
            <a:chOff x="4929190" y="5786454"/>
            <a:chExt cx="3911352" cy="1071547"/>
          </a:xfrm>
        </p:grpSpPr>
        <p:pic>
          <p:nvPicPr>
            <p:cNvPr id="22534" name="Picture 9" descr="ILMCI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6286521"/>
              <a:ext cx="3911352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3" descr="D:\iDOCS\Icons &amp; Logo\ILMCI\ilmci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5786454"/>
              <a:ext cx="3293697" cy="65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71736" y="4000504"/>
            <a:ext cx="4286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ILMCI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Corporation</a:t>
            </a:r>
            <a:endParaRPr lang="id-ID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Jl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. Raya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DuriKosambi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 No. 168H</a:t>
            </a:r>
            <a:endParaRPr lang="id-ID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Jakarta Barat 11750</a:t>
            </a:r>
            <a:endParaRPr lang="id-ID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Telp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 : 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62-21 5453235 / 36</a:t>
            </a:r>
            <a:endParaRPr lang="id-ID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Fax : 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62-21 5452986</a:t>
            </a:r>
            <a:endParaRPr lang="id-ID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Email : 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upport@ilmci.com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78581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LATAR BELAKANG  ……</a:t>
            </a:r>
            <a:r>
              <a:rPr lang="id-I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id-ID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758138" cy="485778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1800" dirty="0" smtClean="0"/>
          </a:p>
          <a:p>
            <a:pPr algn="just">
              <a:buFont typeface="Wingdings" pitchFamily="2" charset="2"/>
              <a:buChar char="q"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Pendidikan merupakan kunci untuk semua kemajuan dan perkembangan yang berkualitas,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dengan pendidikan manusia dapat mewujudkan semua potensi dirinya baik sebagai pribadi maupun sebagai warga masyarakat.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Pemahaman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Pilar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Kebangsaan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UUD 45, NKRI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Bhineka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Tunggal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sesungguhnya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dimasyarakatkan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diucapkan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didiskusikan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pilar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luhurnya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diimplementasikan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senantiasa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dihayati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diamalkan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dilestarikan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Indonesia.</a:t>
            </a: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Kendala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efektifitas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penyampaian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sitematis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media online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personal,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berhasil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mematri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ingatan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profil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sosoknya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persepsi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publik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01090" y="6643710"/>
            <a:ext cx="642910" cy="2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MAKSUD  DAN  TUJUAN</a:t>
            </a:r>
            <a:r>
              <a:rPr lang="id-I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…….</a:t>
            </a:r>
            <a:r>
              <a:rPr lang="id-I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id-ID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229600" cy="424021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demi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NKRI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berkhlak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mulia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kebangsaan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UUD 45, NKRI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Bhineka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Tunggal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situs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menyediakan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diakses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Cerdas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Indonesia”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efektifitas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penyampaian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KEPALA DAERAH  (GUBERNUR / BUPATI / WALIKOTA)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sasaran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memanfaatkan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43572" y="3357562"/>
            <a:ext cx="3000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</a:t>
            </a:r>
            <a:r>
              <a:rPr lang="en-US" sz="1600" dirty="0" err="1" smtClean="0"/>
              <a:t>pengguna</a:t>
            </a:r>
            <a:r>
              <a:rPr lang="en-US" sz="1600" dirty="0" smtClean="0"/>
              <a:t> </a:t>
            </a:r>
            <a:r>
              <a:rPr lang="en-US" sz="1600" dirty="0" err="1" smtClean="0"/>
              <a:t>ponsel</a:t>
            </a:r>
            <a:r>
              <a:rPr lang="en-US" sz="1600" dirty="0" smtClean="0"/>
              <a:t> yang </a:t>
            </a:r>
            <a:r>
              <a:rPr lang="en-US" sz="1600" b="1" dirty="0" err="1" smtClean="0"/>
              <a:t>terdaftar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Indonesia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Januari</a:t>
            </a:r>
            <a:r>
              <a:rPr lang="en-US" sz="1600" dirty="0" smtClean="0"/>
              <a:t> 2015 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 </a:t>
            </a:r>
            <a:r>
              <a:rPr lang="en-US" sz="1600" b="1" dirty="0" smtClean="0"/>
              <a:t>308,2 </a:t>
            </a:r>
            <a:r>
              <a:rPr lang="en-US" sz="1600" b="1" dirty="0" err="1" smtClean="0"/>
              <a:t>juta</a:t>
            </a:r>
            <a:r>
              <a:rPr lang="en-US" sz="1600" b="1" dirty="0" smtClean="0"/>
              <a:t> </a:t>
            </a:r>
            <a:r>
              <a:rPr lang="en-US" sz="1600" dirty="0" err="1" smtClean="0"/>
              <a:t>orang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 err="1" smtClean="0"/>
              <a:t>Pengguna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aktif</a:t>
            </a:r>
            <a:r>
              <a:rPr lang="en-US" sz="1600" b="1" dirty="0" smtClean="0"/>
              <a:t> </a:t>
            </a:r>
            <a:r>
              <a:rPr lang="en-US" sz="1600" dirty="0" err="1" smtClean="0"/>
              <a:t>ponsel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Indonesia </a:t>
            </a:r>
            <a:r>
              <a:rPr lang="en-US" sz="1600" dirty="0" err="1" smtClean="0"/>
              <a:t>tahun</a:t>
            </a:r>
            <a:r>
              <a:rPr lang="en-US" sz="1600" dirty="0" smtClean="0"/>
              <a:t> 2016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b="1" dirty="0" smtClean="0"/>
              <a:t>281,9 </a:t>
            </a:r>
            <a:r>
              <a:rPr lang="en-US" sz="1600" b="1" dirty="0" err="1" smtClean="0"/>
              <a:t>juta</a:t>
            </a:r>
            <a:r>
              <a:rPr lang="en-US" sz="1600" b="1" dirty="0" smtClean="0"/>
              <a:t> </a:t>
            </a:r>
            <a:r>
              <a:rPr lang="en-US" sz="1600" dirty="0" err="1" smtClean="0"/>
              <a:t>orang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dirty="0" err="1" smtClean="0"/>
              <a:t>Pengguna</a:t>
            </a:r>
            <a:r>
              <a:rPr lang="en-US" sz="1600" dirty="0" smtClean="0"/>
              <a:t> </a:t>
            </a:r>
            <a:r>
              <a:rPr lang="en-US" sz="1600" dirty="0" err="1" smtClean="0"/>
              <a:t>aktif</a:t>
            </a:r>
            <a:r>
              <a:rPr lang="en-US" sz="1600" dirty="0" smtClean="0"/>
              <a:t> </a:t>
            </a:r>
            <a:r>
              <a:rPr lang="en-US" sz="1600" dirty="0" err="1" smtClean="0"/>
              <a:t>smartphone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Indonesia </a:t>
            </a:r>
            <a:r>
              <a:rPr lang="en-US" sz="1600" b="1" dirty="0" smtClean="0"/>
              <a:t>80 %</a:t>
            </a:r>
            <a:r>
              <a:rPr lang="en-US" sz="1600" dirty="0" smtClean="0"/>
              <a:t> </a:t>
            </a:r>
            <a:r>
              <a:rPr lang="en-US" sz="1600" dirty="0" err="1" smtClean="0"/>
              <a:t>mengunakan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smartphone</a:t>
            </a:r>
            <a:r>
              <a:rPr lang="en-US" sz="1600" dirty="0" smtClean="0"/>
              <a:t> </a:t>
            </a:r>
            <a:r>
              <a:rPr lang="en-US" sz="1600" b="1" dirty="0" smtClean="0"/>
              <a:t>Android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28604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2800" b="1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Statistik</a:t>
            </a:r>
            <a:endParaRPr lang="en-US" sz="28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n-US" sz="1400" dirty="0" smtClean="0"/>
              <a:t>Data </a:t>
            </a:r>
            <a:r>
              <a:rPr lang="en-US" sz="1400" dirty="0" err="1" smtClean="0"/>
              <a:t>Statistik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 Internet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Telepon</a:t>
            </a:r>
            <a:r>
              <a:rPr lang="en-US" sz="1400" dirty="0" smtClean="0"/>
              <a:t> </a:t>
            </a:r>
            <a:r>
              <a:rPr lang="en-US" sz="1400" dirty="0" err="1" smtClean="0"/>
              <a:t>Seluler</a:t>
            </a:r>
            <a:r>
              <a:rPr lang="en-US" sz="1400" dirty="0" smtClean="0"/>
              <a:t> (</a:t>
            </a:r>
            <a:r>
              <a:rPr lang="en-US" sz="1400" dirty="0" err="1" smtClean="0"/>
              <a:t>ponsel</a:t>
            </a:r>
            <a:r>
              <a:rPr lang="en-US" sz="1400" dirty="0" smtClean="0"/>
              <a:t>) </a:t>
            </a:r>
            <a:r>
              <a:rPr lang="en-US" sz="1400" dirty="0" err="1" smtClean="0"/>
              <a:t>di</a:t>
            </a:r>
            <a:r>
              <a:rPr lang="en-US" sz="1400" dirty="0" smtClean="0"/>
              <a:t> Indonesia</a:t>
            </a:r>
            <a:endParaRPr lang="en-US" sz="1400" dirty="0"/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0" y="142852"/>
            <a:ext cx="5629155" cy="302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45404"/>
            <a:ext cx="4786346" cy="32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5720" y="142852"/>
            <a:ext cx="8229600" cy="1357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85720" y="2428868"/>
            <a:ext cx="4040188" cy="5715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Cerdas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Voucher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673629" y="2428868"/>
            <a:ext cx="4041775" cy="5715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Komunikasi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85720" y="3071810"/>
            <a:ext cx="4040188" cy="3500462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e-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TryOut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Prediksi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Soal-Soal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UN</a:t>
            </a:r>
          </a:p>
          <a:p>
            <a:pPr marL="419100" marR="0" lvl="0" indent="-382588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– Flash Card</a:t>
            </a:r>
          </a:p>
          <a:p>
            <a:pPr marL="419100" marR="0" lvl="0" indent="-382588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n-US" sz="1500" dirty="0" err="1" smtClean="0">
                <a:latin typeface="+mn-lt"/>
                <a:cs typeface="+mn-cs"/>
              </a:rPr>
              <a:t>Edu</a:t>
            </a:r>
            <a:r>
              <a:rPr lang="en-US" sz="1500" dirty="0" smtClean="0">
                <a:latin typeface="+mn-lt"/>
                <a:cs typeface="+mn-cs"/>
              </a:rPr>
              <a:t> Games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CPNS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TOEFL, TOEIC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HSK</a:t>
            </a: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n-US" sz="1500" dirty="0" err="1" smtClean="0">
                <a:latin typeface="+mn-lt"/>
                <a:cs typeface="+mn-cs"/>
              </a:rPr>
              <a:t>Animasi</a:t>
            </a:r>
            <a:r>
              <a:rPr lang="en-US" sz="1500" dirty="0" smtClean="0">
                <a:latin typeface="+mn-lt"/>
                <a:cs typeface="+mn-cs"/>
              </a:rPr>
              <a:t> </a:t>
            </a:r>
            <a:r>
              <a:rPr lang="en-US" sz="1500" dirty="0" err="1" smtClean="0">
                <a:latin typeface="+mn-lt"/>
                <a:cs typeface="+mn-cs"/>
              </a:rPr>
              <a:t>Nachabu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Pembentukan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Kebangsaan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Motivasi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Harian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Dll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73629" y="3071811"/>
            <a:ext cx="4041775" cy="350046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Personal</a:t>
            </a: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n-US" sz="1500" dirty="0" err="1" smtClean="0">
                <a:latin typeface="+mn-lt"/>
                <a:cs typeface="+mn-cs"/>
              </a:rPr>
              <a:t>Informasi</a:t>
            </a:r>
            <a:r>
              <a:rPr lang="en-US" sz="1500" dirty="0" smtClean="0">
                <a:latin typeface="+mn-lt"/>
                <a:cs typeface="+mn-cs"/>
              </a:rPr>
              <a:t> (</a:t>
            </a:r>
            <a:r>
              <a:rPr lang="en-US" sz="1500" dirty="0" err="1" smtClean="0">
                <a:latin typeface="+mn-lt"/>
                <a:cs typeface="+mn-cs"/>
              </a:rPr>
              <a:t>Dinas</a:t>
            </a:r>
            <a:r>
              <a:rPr lang="en-US" sz="1500" dirty="0" smtClean="0">
                <a:latin typeface="+mn-lt"/>
                <a:cs typeface="+mn-cs"/>
              </a:rPr>
              <a:t> </a:t>
            </a:r>
            <a:r>
              <a:rPr lang="en-US" sz="1500" dirty="0" err="1" smtClean="0">
                <a:latin typeface="+mn-lt"/>
                <a:cs typeface="+mn-cs"/>
              </a:rPr>
              <a:t>atau</a:t>
            </a:r>
            <a:r>
              <a:rPr lang="en-US" sz="1500" dirty="0" smtClean="0">
                <a:latin typeface="+mn-lt"/>
                <a:cs typeface="+mn-cs"/>
              </a:rPr>
              <a:t> Tim)</a:t>
            </a: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(Program)</a:t>
            </a: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n-US" sz="1500" dirty="0" err="1" smtClean="0">
                <a:latin typeface="+mn-lt"/>
                <a:cs typeface="+mn-cs"/>
              </a:rPr>
              <a:t>Informasi</a:t>
            </a:r>
            <a:r>
              <a:rPr lang="en-US" sz="1500" dirty="0" smtClean="0">
                <a:latin typeface="+mn-lt"/>
                <a:cs typeface="+mn-cs"/>
              </a:rPr>
              <a:t> Regional Even </a:t>
            </a:r>
            <a:r>
              <a:rPr lang="en-US" sz="1500" dirty="0" err="1" smtClean="0">
                <a:latin typeface="+mn-lt"/>
                <a:cs typeface="+mn-cs"/>
              </a:rPr>
              <a:t>dan</a:t>
            </a:r>
            <a:r>
              <a:rPr lang="en-US" sz="1500" dirty="0" smtClean="0">
                <a:latin typeface="+mn-lt"/>
                <a:cs typeface="+mn-cs"/>
              </a:rPr>
              <a:t> </a:t>
            </a:r>
            <a:r>
              <a:rPr lang="en-US" sz="1500" dirty="0" err="1" smtClean="0">
                <a:latin typeface="+mn-lt"/>
                <a:cs typeface="+mn-cs"/>
              </a:rPr>
              <a:t>Peta</a:t>
            </a:r>
            <a:endParaRPr lang="en-US" sz="1500" dirty="0" smtClean="0">
              <a:latin typeface="+mn-lt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n-US" sz="1500" dirty="0" smtClean="0">
                <a:latin typeface="+mn-lt"/>
                <a:cs typeface="+mn-cs"/>
              </a:rPr>
              <a:t>Audio/Video (Multimedia)</a:t>
            </a:r>
          </a:p>
          <a:p>
            <a:pPr marL="419100" marR="0" lvl="0" indent="-3825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Plugins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Social Media</a:t>
            </a:r>
            <a:b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28728" y="1927214"/>
            <a:ext cx="53578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1214414" y="1928802"/>
            <a:ext cx="642942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500826" y="1928802"/>
            <a:ext cx="642942" cy="5000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714744" y="1571612"/>
            <a:ext cx="1357322" cy="2857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1429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latin typeface="Bodoni MT" pitchFamily="18" charset="0"/>
              </a:rPr>
              <a:t/>
            </a:r>
            <a:br>
              <a:rPr lang="en-US" sz="2400" b="1" spc="50" dirty="0" smtClean="0">
                <a:ln w="11430"/>
                <a:solidFill>
                  <a:srgbClr val="FF0000"/>
                </a:solidFill>
                <a:latin typeface="Bodoni MT" pitchFamily="18" charset="0"/>
              </a:rPr>
            </a:br>
            <a:r>
              <a:rPr lang="en-US" b="1" i="1" spc="50" dirty="0" smtClean="0">
                <a:ln w="11430"/>
                <a:latin typeface="Bodoni MT" pitchFamily="18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FORUM KOMUNIKASI KABUPATEN / KOTA …..</a:t>
            </a:r>
          </a:p>
          <a:p>
            <a:pPr algn="ctr"/>
            <a:r>
              <a:rPr lang="en-US" sz="2400" b="1" spc="50" dirty="0" smtClean="0">
                <a:ln w="11430"/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CERDAS ANAK KABUPATEN / KOTA……..</a:t>
            </a:r>
            <a:endParaRPr lang="en-US" sz="2400" b="1" spc="50" dirty="0">
              <a:ln w="11430"/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1285860"/>
            <a:ext cx="1436674" cy="78581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Peduli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Pendidikan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3111500" y="1285860"/>
            <a:ext cx="2032004" cy="78581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Website </a:t>
            </a:r>
            <a:r>
              <a:rPr lang="en-US" sz="1400" b="1" dirty="0" err="1" smtClean="0"/>
              <a:t>Kab</a:t>
            </a:r>
            <a:r>
              <a:rPr lang="en-US" sz="1400" b="1" dirty="0" smtClean="0"/>
              <a:t> /Kota</a:t>
            </a:r>
          </a:p>
          <a:p>
            <a:pPr algn="ctr"/>
            <a:r>
              <a:rPr lang="en-US" sz="1400" b="1" dirty="0" err="1" smtClean="0"/>
              <a:t>Kab</a:t>
            </a:r>
            <a:r>
              <a:rPr lang="en-US" sz="1400" b="1" dirty="0" smtClean="0"/>
              <a:t>/kota.ilmci.com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905000" y="2738438"/>
            <a:ext cx="1460500" cy="619124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Kartu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Cerdas</a:t>
            </a:r>
            <a:r>
              <a:rPr lang="en-US" sz="1400" b="1" dirty="0" smtClean="0"/>
              <a:t>/ </a:t>
            </a:r>
            <a:r>
              <a:rPr lang="en-US" sz="1400" b="1" dirty="0" err="1" smtClean="0"/>
              <a:t>Edu</a:t>
            </a:r>
            <a:r>
              <a:rPr lang="en-US" sz="1400" b="1" dirty="0" smtClean="0"/>
              <a:t> Voucher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4000500" y="3424238"/>
            <a:ext cx="1460500" cy="61436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Mobile Apps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6032500" y="3467096"/>
            <a:ext cx="952500" cy="5334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Mobile Apps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206500" y="4643446"/>
            <a:ext cx="1508112" cy="8429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Forum </a:t>
            </a:r>
            <a:r>
              <a:rPr lang="en-US" sz="1400" b="1" dirty="0" err="1" smtClean="0"/>
              <a:t>Komunikasi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Masyarakat</a:t>
            </a:r>
            <a:endParaRPr lang="en-US" sz="1400" b="1" dirty="0"/>
          </a:p>
        </p:txBody>
      </p: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>
            <a:off x="2643174" y="1678769"/>
            <a:ext cx="46832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>
            <a:off x="5461000" y="3731419"/>
            <a:ext cx="571500" cy="23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0" name="Shape 19"/>
          <p:cNvCxnSpPr>
            <a:stCxn id="11" idx="3"/>
            <a:endCxn id="7" idx="1"/>
          </p:cNvCxnSpPr>
          <p:nvPr/>
        </p:nvCxnSpPr>
        <p:spPr>
          <a:xfrm flipV="1">
            <a:off x="2714612" y="3731419"/>
            <a:ext cx="1285888" cy="133350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32" name="Rectangle 31"/>
          <p:cNvSpPr/>
          <p:nvPr/>
        </p:nvSpPr>
        <p:spPr>
          <a:xfrm>
            <a:off x="1206500" y="304800"/>
            <a:ext cx="1460500" cy="6096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Anak-anak</a:t>
            </a:r>
            <a:r>
              <a:rPr lang="en-US" sz="1400" b="1" dirty="0" smtClean="0"/>
              <a:t> SD/SMP/SMA</a:t>
            </a:r>
            <a:endParaRPr lang="en-US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7572396" y="3467096"/>
            <a:ext cx="1508104" cy="5334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Orang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Tua</a:t>
            </a:r>
            <a:r>
              <a:rPr lang="en-US" sz="1400" b="1" dirty="0" smtClean="0"/>
              <a:t> / </a:t>
            </a:r>
            <a:r>
              <a:rPr lang="en-US" sz="1400" b="1" dirty="0" err="1" smtClean="0"/>
              <a:t>Dewasa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00826" y="5857892"/>
            <a:ext cx="119776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Feedback</a:t>
            </a:r>
            <a:endParaRPr lang="en-US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4942" y="5643578"/>
            <a:ext cx="774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Video</a:t>
            </a:r>
          </a:p>
          <a:p>
            <a:pPr algn="ctr"/>
            <a:r>
              <a:rPr lang="en-US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Audio</a:t>
            </a:r>
          </a:p>
          <a:p>
            <a:pPr algn="ctr"/>
            <a:r>
              <a:rPr lang="en-US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Text</a:t>
            </a:r>
            <a:endParaRPr lang="en-US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2" name="Shape 41"/>
          <p:cNvCxnSpPr>
            <a:stCxn id="39" idx="2"/>
            <a:endCxn id="40" idx="3"/>
          </p:cNvCxnSpPr>
          <p:nvPr/>
        </p:nvCxnSpPr>
        <p:spPr>
          <a:xfrm rot="5400000">
            <a:off x="6991488" y="4707598"/>
            <a:ext cx="2042062" cy="627858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16" idx="3"/>
          </p:cNvCxnSpPr>
          <p:nvPr/>
        </p:nvCxnSpPr>
        <p:spPr>
          <a:xfrm rot="10800000">
            <a:off x="5929322" y="6067440"/>
            <a:ext cx="563566" cy="635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857620" y="5824558"/>
            <a:ext cx="825500" cy="5334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EMAIL</a:t>
            </a:r>
            <a:endParaRPr lang="en-US" sz="1400" b="1" dirty="0"/>
          </a:p>
        </p:txBody>
      </p:sp>
      <p:cxnSp>
        <p:nvCxnSpPr>
          <p:cNvPr id="47" name="Straight Arrow Connector 46"/>
          <p:cNvCxnSpPr>
            <a:stCxn id="116" idx="1"/>
            <a:endCxn id="46" idx="3"/>
          </p:cNvCxnSpPr>
          <p:nvPr/>
        </p:nvCxnSpPr>
        <p:spPr>
          <a:xfrm rot="10800000" flipV="1">
            <a:off x="4683120" y="6067440"/>
            <a:ext cx="547702" cy="238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214414" y="5791200"/>
            <a:ext cx="1604986" cy="63819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/>
              <a:t>             </a:t>
            </a:r>
            <a:r>
              <a:rPr lang="en-US" sz="1400" b="1" dirty="0" err="1" smtClean="0"/>
              <a:t>Bupati</a:t>
            </a:r>
            <a:r>
              <a:rPr lang="en-US" sz="1400" b="1" dirty="0" smtClean="0"/>
              <a:t> / </a:t>
            </a:r>
            <a:r>
              <a:rPr lang="en-US" sz="1400" b="1" dirty="0" err="1" smtClean="0"/>
              <a:t>Walikota</a:t>
            </a:r>
            <a:r>
              <a:rPr lang="en-US" sz="1400" b="1" dirty="0" smtClean="0"/>
              <a:t>           </a:t>
            </a:r>
            <a:endParaRPr lang="en-US" sz="1400" b="1" dirty="0"/>
          </a:p>
        </p:txBody>
      </p:sp>
      <p:cxnSp>
        <p:nvCxnSpPr>
          <p:cNvPr id="49" name="Straight Arrow Connector 48"/>
          <p:cNvCxnSpPr>
            <a:stCxn id="46" idx="1"/>
            <a:endCxn id="48" idx="3"/>
          </p:cNvCxnSpPr>
          <p:nvPr/>
        </p:nvCxnSpPr>
        <p:spPr>
          <a:xfrm rot="10800000" flipV="1">
            <a:off x="2819400" y="6091258"/>
            <a:ext cx="1038220" cy="19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3"/>
            <a:endCxn id="39" idx="1"/>
          </p:cNvCxnSpPr>
          <p:nvPr/>
        </p:nvCxnSpPr>
        <p:spPr>
          <a:xfrm>
            <a:off x="6985000" y="3733796"/>
            <a:ext cx="58739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3314704"/>
            <a:ext cx="127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1" name="Shape 60"/>
          <p:cNvCxnSpPr>
            <a:endCxn id="4" idx="1"/>
          </p:cNvCxnSpPr>
          <p:nvPr/>
        </p:nvCxnSpPr>
        <p:spPr>
          <a:xfrm rot="5400000" flipH="1" flipV="1">
            <a:off x="156745" y="2236375"/>
            <a:ext cx="1607361" cy="492150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endCxn id="11" idx="1"/>
          </p:cNvCxnSpPr>
          <p:nvPr/>
        </p:nvCxnSpPr>
        <p:spPr>
          <a:xfrm rot="16200000" flipH="1">
            <a:off x="463933" y="4322356"/>
            <a:ext cx="992982" cy="492151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" idx="0"/>
            <a:endCxn id="7" idx="0"/>
          </p:cNvCxnSpPr>
          <p:nvPr/>
        </p:nvCxnSpPr>
        <p:spPr>
          <a:xfrm rot="16200000" flipH="1">
            <a:off x="3340100" y="2033588"/>
            <a:ext cx="685800" cy="2095500"/>
          </a:xfrm>
          <a:prstGeom prst="bentConnector3">
            <a:avLst>
              <a:gd name="adj1" fmla="val -55555"/>
            </a:avLst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Down Arrow 102"/>
          <p:cNvSpPr/>
          <p:nvPr/>
        </p:nvSpPr>
        <p:spPr>
          <a:xfrm>
            <a:off x="3810000" y="2057400"/>
            <a:ext cx="1270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104"/>
          <p:cNvCxnSpPr>
            <a:stCxn id="6" idx="1"/>
            <a:endCxn id="32" idx="1"/>
          </p:cNvCxnSpPr>
          <p:nvPr/>
        </p:nvCxnSpPr>
        <p:spPr>
          <a:xfrm rot="10800000">
            <a:off x="1206500" y="609600"/>
            <a:ext cx="698500" cy="2438400"/>
          </a:xfrm>
          <a:prstGeom prst="bentConnector3">
            <a:avLst>
              <a:gd name="adj1" fmla="val 218569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5230822" y="5572140"/>
            <a:ext cx="6985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111500" y="169111"/>
            <a:ext cx="45847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 Online e-</a:t>
            </a:r>
            <a:r>
              <a:rPr lang="en-US" sz="1200" b="1" dirty="0" err="1" smtClean="0"/>
              <a:t>TryOut</a:t>
            </a:r>
            <a:r>
              <a:rPr lang="en-US" sz="1200" b="1" dirty="0" smtClean="0"/>
              <a:t>	- </a:t>
            </a:r>
            <a:r>
              <a:rPr lang="en-US" sz="1200" b="1" dirty="0" err="1" smtClean="0"/>
              <a:t>Latihan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Soal</a:t>
            </a:r>
            <a:r>
              <a:rPr lang="en-US" sz="1200" b="1" dirty="0" smtClean="0"/>
              <a:t> CPNS</a:t>
            </a:r>
          </a:p>
          <a:p>
            <a:pPr>
              <a:buFontTx/>
              <a:buChar char="-"/>
            </a:pPr>
            <a:r>
              <a:rPr lang="en-US" sz="1200" b="1" dirty="0" smtClean="0"/>
              <a:t> </a:t>
            </a:r>
            <a:r>
              <a:rPr lang="en-US" sz="1200" b="1" dirty="0" err="1" smtClean="0"/>
              <a:t>Prediksi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Soal-soal</a:t>
            </a:r>
            <a:r>
              <a:rPr lang="en-US" sz="1200" b="1" dirty="0" smtClean="0"/>
              <a:t> UN	- </a:t>
            </a:r>
            <a:r>
              <a:rPr lang="en-US" sz="1200" b="1" dirty="0" err="1" smtClean="0"/>
              <a:t>Latihan</a:t>
            </a:r>
            <a:r>
              <a:rPr lang="en-US" sz="1200" b="1" dirty="0" smtClean="0"/>
              <a:t> TOEFL, TOEIC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 HSK </a:t>
            </a:r>
          </a:p>
          <a:p>
            <a:r>
              <a:rPr lang="en-US" sz="1200" b="1" dirty="0" smtClean="0"/>
              <a:t>- E-Flashcard	- </a:t>
            </a:r>
            <a:r>
              <a:rPr lang="en-US" sz="1200" b="1" dirty="0" err="1" smtClean="0"/>
              <a:t>Animasi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Nachabu</a:t>
            </a:r>
            <a:endParaRPr lang="en-US" sz="1200" b="1" dirty="0" smtClean="0"/>
          </a:p>
          <a:p>
            <a:r>
              <a:rPr lang="en-US" sz="1200" b="1" dirty="0" smtClean="0"/>
              <a:t>- </a:t>
            </a:r>
            <a:r>
              <a:rPr lang="en-US" sz="1200" b="1" dirty="0" err="1" smtClean="0"/>
              <a:t>Edu</a:t>
            </a:r>
            <a:r>
              <a:rPr lang="en-US" sz="1200" b="1" dirty="0" smtClean="0"/>
              <a:t> Games	- Dan </a:t>
            </a:r>
            <a:r>
              <a:rPr lang="en-US" sz="1200" b="1" dirty="0" err="1" smtClean="0"/>
              <a:t>lainnya</a:t>
            </a:r>
            <a:endParaRPr lang="en-US" sz="1200" b="1" dirty="0" smtClean="0"/>
          </a:p>
        </p:txBody>
      </p:sp>
      <p:cxnSp>
        <p:nvCxnSpPr>
          <p:cNvPr id="126" name="Straight Connector 125"/>
          <p:cNvCxnSpPr>
            <a:stCxn id="32" idx="3"/>
          </p:cNvCxnSpPr>
          <p:nvPr/>
        </p:nvCxnSpPr>
        <p:spPr>
          <a:xfrm>
            <a:off x="2667000" y="609600"/>
            <a:ext cx="4445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8" idx="2"/>
            <a:endCxn id="112" idx="0"/>
          </p:cNvCxnSpPr>
          <p:nvPr/>
        </p:nvCxnSpPr>
        <p:spPr>
          <a:xfrm rot="16200000" flipH="1">
            <a:off x="6369138" y="4140108"/>
            <a:ext cx="285575" cy="6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029200" y="4286071"/>
            <a:ext cx="2971800" cy="120032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indent="-91440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200" b="1" dirty="0" err="1" smtClean="0"/>
              <a:t>Informasi</a:t>
            </a:r>
            <a:r>
              <a:rPr lang="en-US" sz="1200" b="1" dirty="0" smtClean="0"/>
              <a:t> Personal </a:t>
            </a:r>
          </a:p>
          <a:p>
            <a:pPr lvl="0" indent="-91440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200" b="1" dirty="0" err="1" smtClean="0"/>
              <a:t>Informasi</a:t>
            </a:r>
            <a:r>
              <a:rPr lang="en-US" sz="1200" b="1" dirty="0" smtClean="0"/>
              <a:t> (</a:t>
            </a:r>
            <a:r>
              <a:rPr lang="en-US" sz="1200" b="1" dirty="0" err="1" smtClean="0"/>
              <a:t>Dinas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Tim)</a:t>
            </a:r>
          </a:p>
          <a:p>
            <a:pPr lvl="0" indent="-91440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200" b="1" dirty="0" err="1" smtClean="0"/>
              <a:t>Informasi</a:t>
            </a:r>
            <a:r>
              <a:rPr lang="en-US" sz="1200" b="1" dirty="0" smtClean="0"/>
              <a:t> (Program)</a:t>
            </a:r>
          </a:p>
          <a:p>
            <a:pPr lvl="0" indent="-91440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200" b="1" dirty="0" err="1" smtClean="0"/>
              <a:t>Informasi</a:t>
            </a:r>
            <a:r>
              <a:rPr lang="en-US" sz="1200" b="1" dirty="0" smtClean="0"/>
              <a:t> Regional Event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Peta</a:t>
            </a:r>
            <a:endParaRPr lang="en-US" sz="1200" b="1" dirty="0" smtClean="0"/>
          </a:p>
          <a:p>
            <a:pPr lvl="0" indent="-91440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200" b="1" dirty="0" smtClean="0"/>
              <a:t>Audio/Video (Multimedia)</a:t>
            </a:r>
          </a:p>
          <a:p>
            <a:pPr lvl="0" indent="-91440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200" b="1" dirty="0" err="1" smtClean="0"/>
              <a:t>Plugins</a:t>
            </a:r>
            <a:r>
              <a:rPr lang="en-US" sz="1200" b="1" dirty="0" smtClean="0"/>
              <a:t> Social Media</a:t>
            </a:r>
            <a:endParaRPr lang="en-US" sz="1200" b="1" dirty="0"/>
          </a:p>
        </p:txBody>
      </p:sp>
      <p:cxnSp>
        <p:nvCxnSpPr>
          <p:cNvPr id="50" name="Straight Connector 49"/>
          <p:cNvCxnSpPr/>
          <p:nvPr/>
        </p:nvCxnSpPr>
        <p:spPr>
          <a:xfrm rot="10800000" flipV="1">
            <a:off x="0" y="304800"/>
            <a:ext cx="8229600" cy="507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QETC165\Pictures\x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791201"/>
            <a:ext cx="542925" cy="609599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791200" y="2057400"/>
            <a:ext cx="18288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Form </a:t>
            </a:r>
            <a:r>
              <a:rPr lang="en-US" sz="1200" b="1" dirty="0" err="1" smtClean="0"/>
              <a:t>Profil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Pengguna</a:t>
            </a:r>
            <a:endParaRPr lang="en-US" sz="1200" b="1" dirty="0" smtClean="0"/>
          </a:p>
          <a:p>
            <a:r>
              <a:rPr lang="en-US" sz="1200" b="1" dirty="0" err="1" smtClean="0"/>
              <a:t>Nama</a:t>
            </a:r>
            <a:r>
              <a:rPr lang="en-US" sz="1200" b="1" dirty="0" smtClean="0"/>
              <a:t>      :</a:t>
            </a:r>
          </a:p>
          <a:p>
            <a:r>
              <a:rPr lang="en-US" sz="1200" b="1" dirty="0" err="1" smtClean="0"/>
              <a:t>Alamat</a:t>
            </a:r>
            <a:r>
              <a:rPr lang="en-US" sz="1200" b="1" dirty="0" smtClean="0"/>
              <a:t>    :</a:t>
            </a:r>
          </a:p>
          <a:p>
            <a:r>
              <a:rPr lang="en-US" sz="1200" b="1" dirty="0" smtClean="0"/>
              <a:t>No. </a:t>
            </a:r>
            <a:r>
              <a:rPr lang="en-US" sz="1200" b="1" dirty="0" err="1" smtClean="0"/>
              <a:t>Telp</a:t>
            </a:r>
            <a:r>
              <a:rPr lang="en-US" sz="1200" b="1" dirty="0" smtClean="0"/>
              <a:t>  :</a:t>
            </a:r>
          </a:p>
          <a:p>
            <a:r>
              <a:rPr lang="en-US" sz="1200" b="1" dirty="0" smtClean="0"/>
              <a:t>Email      :</a:t>
            </a:r>
            <a:endParaRPr lang="en-US" sz="1200" b="1" dirty="0"/>
          </a:p>
        </p:txBody>
      </p:sp>
      <p:cxnSp>
        <p:nvCxnSpPr>
          <p:cNvPr id="37" name="Straight Connector 36"/>
          <p:cNvCxnSpPr/>
          <p:nvPr/>
        </p:nvCxnSpPr>
        <p:spPr>
          <a:xfrm rot="16200000" flipH="1">
            <a:off x="6375490" y="3301913"/>
            <a:ext cx="361773" cy="63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 animBg="1"/>
      <p:bldP spid="39" grpId="0" animBg="1"/>
      <p:bldP spid="40" grpId="0" animBg="1"/>
      <p:bldP spid="41" grpId="0"/>
      <p:bldP spid="46" grpId="0" animBg="1"/>
      <p:bldP spid="48" grpId="0" animBg="1"/>
      <p:bldP spid="103" grpId="0" animBg="1"/>
      <p:bldP spid="116" grpId="0" animBg="1"/>
      <p:bldP spid="124" grpId="0" animBg="1"/>
      <p:bldP spid="112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100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24000" algn="l"/>
              </a:tabLst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1524000" algn="l"/>
              </a:tabLst>
              <a:defRPr/>
            </a:pP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Calibri" pitchFamily="34" charset="0"/>
              <a:cs typeface="Times New Roman" pitchFamily="18" charset="0"/>
            </a:endParaRPr>
          </a:p>
          <a:p>
            <a:pPr marL="571500">
              <a:buFont typeface="Wingdings" pitchFamily="2" charset="2"/>
              <a:buChar char="q"/>
              <a:tabLst>
                <a:tab pos="1524000" algn="l"/>
              </a:tabLst>
              <a:defRPr/>
            </a:pPr>
            <a:r>
              <a:rPr lang="id-ID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VIA </a:t>
            </a: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WEB APPS (</a:t>
            </a:r>
            <a:r>
              <a:rPr lang="id-ID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 DOMAIN</a:t>
            </a: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KEPALA DAERAH</a:t>
            </a:r>
            <a:endParaRPr lang="id-ID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eaLnBrk="0" hangingPunct="0"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Membantu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 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 melakukan sosialisasi program-program.</a:t>
            </a:r>
          </a:p>
          <a:p>
            <a:pPr marL="571500" eaLnBrk="0" hangingPunct="0"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Pemuatan profile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Daearah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 semua kegiatan terkait lainnya.</a:t>
            </a:r>
          </a:p>
          <a:p>
            <a:pPr marL="571500" eaLnBrk="0" hangingPunct="0"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Wahana penyampaian visi dan misi serta program/kegiatan yang sudah, sedang dan </a:t>
            </a:r>
          </a:p>
          <a:p>
            <a:pPr marL="571500" eaLnBrk="0" hangingPunct="0"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yang akan dilakukan di tengah-tengah masyarakat.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9300" indent="-177800" eaLnBrk="0" hangingPunct="0"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Sebagai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sarana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kepedulian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terhadap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pendidikan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bangsa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pembentukan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karakter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bangsa</a:t>
            </a:r>
            <a:endParaRPr lang="id-ID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eaLnBrk="0" hangingPunct="0">
              <a:tabLst>
                <a:tab pos="1524000" algn="l"/>
              </a:tabLst>
              <a:defRPr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eaLnBrk="0" hangingPunct="0">
              <a:buFont typeface="Wingdings" pitchFamily="2" charset="2"/>
              <a:buChar char="q"/>
              <a:tabLst>
                <a:tab pos="1524000" algn="l"/>
              </a:tabLst>
              <a:defRPr/>
            </a:pP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VIA MOBILE APPS</a:t>
            </a:r>
          </a:p>
          <a:p>
            <a:pPr marL="914400" indent="-342900" eaLnBrk="0" hangingPunct="0">
              <a:tabLst>
                <a:tab pos="1524000" algn="l"/>
              </a:tabLst>
              <a:defRPr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Jembatan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komunikasi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mensosialisasikan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penyampaian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program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kerja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sudah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sedang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dilaksanakan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dimana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menyapa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seluruh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warga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masyarakat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memberikan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informasi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langsung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914400" indent="-342900" eaLnBrk="0" hangingPunct="0">
              <a:tabLst>
                <a:tab pos="1524000" algn="l"/>
              </a:tabLst>
              <a:defRPr/>
            </a:pP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indent="-342900" eaLnBrk="0" hangingPunct="0">
              <a:tabLst>
                <a:tab pos="1524000" algn="l"/>
              </a:tabLst>
              <a:defRPr/>
            </a:pP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Berisikan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fitur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sbb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914400" indent="-342900" eaLnBrk="0" hangingPunct="0">
              <a:buAutoNum type="arabicPeriod"/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Informasi personal 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Daerah</a:t>
            </a:r>
          </a:p>
          <a:p>
            <a:pPr marL="914400" indent="-342900" eaLnBrk="0" hangingPunct="0">
              <a:buAutoNum type="arabicPeriod"/>
              <a:tabLst>
                <a:tab pos="1524000" algn="l"/>
              </a:tabLst>
              <a:defRPr/>
            </a:pP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Informasi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dinas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dinas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terkait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914400" indent="-342900" eaLnBrk="0" hangingPunct="0">
              <a:buAutoNum type="arabicPeriod"/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Informasi program kerja.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indent="-342900" eaLnBrk="0" hangingPunct="0">
              <a:buAutoNum type="arabicPeriod"/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Informasi regional event dan peta.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indent="-342900" eaLnBrk="0" hangingPunct="0">
              <a:buAutoNum type="arabicPeriod"/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Berita / pesan terakhir.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indent="-342900" eaLnBrk="0" hangingPunct="0">
              <a:buAutoNum type="arabicPeriod"/>
              <a:tabLst>
                <a:tab pos="1524000" algn="l"/>
              </a:tabLst>
              <a:defRPr/>
            </a:pP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Berisi teks, audio dan video yang akan disampaikan kepada masyarakat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melalui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HP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mereka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tanpa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pulsa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X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perhari</a:t>
            </a:r>
            <a:r>
              <a:rPr lang="id-ID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indent="-342900" eaLnBrk="0" hangingPunct="0">
              <a:tabLst>
                <a:tab pos="1524000" algn="l"/>
              </a:tabLst>
              <a:defRPr/>
            </a:pP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eaLnBrk="0" hangingPunct="0">
              <a:tabLst>
                <a:tab pos="1524000" algn="l"/>
              </a:tabLst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eaLnBrk="0" hangingPunct="0">
              <a:tabLst>
                <a:tab pos="1524000" algn="l"/>
              </a:tabLst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eaLnBrk="0" hangingPunct="0">
              <a:buFont typeface="Wingdings" pitchFamily="2" charset="2"/>
              <a:buChar char="q"/>
              <a:tabLst>
                <a:tab pos="1524000" algn="l"/>
              </a:tabLst>
              <a:defRPr/>
            </a:pPr>
            <a:endParaRPr lang="id-ID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524000" algn="l"/>
              </a:tabLst>
              <a:defRPr/>
            </a:pPr>
            <a:endParaRPr lang="id-ID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524000" algn="l"/>
              </a:tabLst>
              <a:defRPr/>
            </a:pPr>
            <a:endParaRPr lang="id-ID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524000" algn="l"/>
              </a:tabLst>
              <a:defRPr/>
            </a:pPr>
            <a:r>
              <a:rPr lang="id-ID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tabLst>
                <a:tab pos="1524000" algn="l"/>
              </a:tabLst>
              <a:defRPr/>
            </a:pPr>
            <a:r>
              <a:rPr lang="id-ID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lang="id-ID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524000" algn="l"/>
              </a:tabLst>
              <a:defRPr/>
            </a:pPr>
            <a:endParaRPr lang="id-ID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524000" algn="l"/>
              </a:tabLst>
              <a:defRPr/>
            </a:pPr>
            <a:endParaRPr lang="id-ID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524000" algn="l"/>
              </a:tabLst>
              <a:defRPr/>
            </a:pPr>
            <a:endParaRPr lang="id-ID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524000" algn="l"/>
              </a:tabLst>
              <a:defRPr/>
            </a:pPr>
            <a:endParaRPr lang="id-ID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524000" algn="l"/>
              </a:tabLst>
              <a:defRPr/>
            </a:pPr>
            <a:endParaRPr lang="id-ID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524000" algn="l"/>
              </a:tabLst>
              <a:defRPr/>
            </a:pPr>
            <a:endParaRPr lang="id-ID" b="1" dirty="0">
              <a:ea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131762"/>
            <a:ext cx="7658096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Ditawarkan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467600" cy="452596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mendukung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Cerdas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Indonesia”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Demi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NKRI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Peduli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Kartu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Cerdas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 Voucher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Indonesia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pencitraan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Daerah.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Memanfaatkan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Forum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penyampaian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01090" y="6643710"/>
            <a:ext cx="642910" cy="2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4314"/>
            <a:ext cx="5635869" cy="642937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70C0"/>
                </a:solidFill>
                <a:latin typeface="Cooper Black" pitchFamily="18" charset="0"/>
                <a:cs typeface="Times New Roman" pitchFamily="18" charset="0"/>
              </a:rPr>
              <a:t>FASILITAS YANG DIDAPAT …..</a:t>
            </a:r>
            <a:endParaRPr lang="id-ID" sz="2400" dirty="0">
              <a:solidFill>
                <a:srgbClr val="0070C0"/>
              </a:solidFill>
              <a:latin typeface="Cooper Black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1736" y="1571612"/>
            <a:ext cx="1846398" cy="71438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WEB  APPS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3717" y="4857760"/>
            <a:ext cx="1846398" cy="71438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MOBILE  APPS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43570" y="642918"/>
            <a:ext cx="3286148" cy="2714644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FACTUAL LEARNING</a:t>
            </a:r>
          </a:p>
          <a:p>
            <a:pPr>
              <a:defRPr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● E -TRY OUT</a:t>
            </a:r>
          </a:p>
          <a:p>
            <a:pPr>
              <a:defRPr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●PREDIKSI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SOAL-   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  SOAL  UN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●E-FLASHCARD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●EDU GAMES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●ANIMASI NACHABU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●TOEFL, TOEIC, HSK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●E-KULINER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●DLL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35771" y="4071942"/>
            <a:ext cx="1186970" cy="500066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MEDIA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35771" y="5715016"/>
            <a:ext cx="1186970" cy="500066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KOMSOS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50283" y="3786190"/>
            <a:ext cx="1450741" cy="107157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d-ID" sz="1600" dirty="0"/>
              <a:t>●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●AUDIO</a:t>
            </a:r>
          </a:p>
          <a:p>
            <a:pPr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●VIDEO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18398" y="5500702"/>
            <a:ext cx="2582758" cy="928694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PENYAMPAIAN INFORMASI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KONSOLIDASI &amp; KOMUNIKASI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AJANG SILATURAHMI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DLL</a:t>
            </a:r>
          </a:p>
        </p:txBody>
      </p:sp>
      <p:cxnSp>
        <p:nvCxnSpPr>
          <p:cNvPr id="15" name="Straight Arrow Connector 14"/>
          <p:cNvCxnSpPr>
            <a:endCxn id="0" idx="1"/>
          </p:cNvCxnSpPr>
          <p:nvPr/>
        </p:nvCxnSpPr>
        <p:spPr>
          <a:xfrm flipV="1">
            <a:off x="2066925" y="1857375"/>
            <a:ext cx="527050" cy="1608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0" idx="1"/>
          </p:cNvCxnSpPr>
          <p:nvPr/>
        </p:nvCxnSpPr>
        <p:spPr>
          <a:xfrm>
            <a:off x="2066925" y="3465513"/>
            <a:ext cx="527050" cy="1749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0" idx="3"/>
            <a:endCxn id="0" idx="1"/>
          </p:cNvCxnSpPr>
          <p:nvPr/>
        </p:nvCxnSpPr>
        <p:spPr>
          <a:xfrm>
            <a:off x="4440238" y="1857375"/>
            <a:ext cx="118745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0" idx="3"/>
            <a:endCxn id="0" idx="1"/>
          </p:cNvCxnSpPr>
          <p:nvPr/>
        </p:nvCxnSpPr>
        <p:spPr>
          <a:xfrm flipV="1">
            <a:off x="4440238" y="4322763"/>
            <a:ext cx="395287" cy="892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0" idx="3"/>
            <a:endCxn id="0" idx="1"/>
          </p:cNvCxnSpPr>
          <p:nvPr/>
        </p:nvCxnSpPr>
        <p:spPr>
          <a:xfrm>
            <a:off x="4440238" y="5214938"/>
            <a:ext cx="395287" cy="750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0" idx="3"/>
            <a:endCxn id="0" idx="1"/>
          </p:cNvCxnSpPr>
          <p:nvPr/>
        </p:nvCxnSpPr>
        <p:spPr>
          <a:xfrm>
            <a:off x="6022975" y="4322763"/>
            <a:ext cx="52705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0" idx="3"/>
            <a:endCxn id="0" idx="1"/>
          </p:cNvCxnSpPr>
          <p:nvPr/>
        </p:nvCxnSpPr>
        <p:spPr>
          <a:xfrm>
            <a:off x="6022975" y="5965825"/>
            <a:ext cx="3952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E40E-9E83-4E63-B9CC-B20DA6BF2288}" type="slidenum">
              <a:rPr lang="id-ID" smtClean="0"/>
              <a:pPr>
                <a:defRPr/>
              </a:pPr>
              <a:t>9</a:t>
            </a:fld>
            <a:endParaRPr lang="id-ID" dirty="0"/>
          </a:p>
        </p:txBody>
      </p:sp>
      <p:pic>
        <p:nvPicPr>
          <p:cNvPr id="20" name="Picture 2" descr="D:\Shared\3 - Voucher\gerindra\pemda\Voucher_Front_Pem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2857496"/>
            <a:ext cx="1928793" cy="1225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856</Words>
  <Application>Microsoft Office PowerPoint</Application>
  <PresentationFormat>On-screen Show (4:3)</PresentationFormat>
  <Paragraphs>243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Diseño predeterminado</vt:lpstr>
      <vt:lpstr>Slide 1</vt:lpstr>
      <vt:lpstr>LATAR BELAKANG  ……     </vt:lpstr>
      <vt:lpstr>MAKSUD  DAN  TUJUAN   …….     </vt:lpstr>
      <vt:lpstr>Slide 4</vt:lpstr>
      <vt:lpstr>Slide 5</vt:lpstr>
      <vt:lpstr>Slide 6</vt:lpstr>
      <vt:lpstr>Manfaat….</vt:lpstr>
      <vt:lpstr>Yang Ditawarkan….</vt:lpstr>
      <vt:lpstr>FASILITAS YANG DIDAPAT …..</vt:lpstr>
      <vt:lpstr>Slide 10</vt:lpstr>
      <vt:lpstr>Mobile Apps….</vt:lpstr>
      <vt:lpstr>Slide 12</vt:lpstr>
      <vt:lpstr>Slide 13</vt:lpstr>
      <vt:lpstr>Yang Perlu Disiapkan  Kepala Daerah …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ILMCI PRESENTASI</cp:lastModifiedBy>
  <cp:revision>820</cp:revision>
  <dcterms:created xsi:type="dcterms:W3CDTF">2010-05-23T14:28:12Z</dcterms:created>
  <dcterms:modified xsi:type="dcterms:W3CDTF">2017-03-16T07:56:44Z</dcterms:modified>
</cp:coreProperties>
</file>